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0.xml" ContentType="application/vnd.openxmlformats-officedocument.presentationml.tags+xml"/>
  <Override PartName="/ppt/notesSlides/notesSlide23.xml" ContentType="application/vnd.openxmlformats-officedocument.presentationml.notesSlide+xml"/>
  <Override PartName="/ppt/tags/tag11.xml" ContentType="application/vnd.openxmlformats-officedocument.presentationml.tags+xml"/>
  <Override PartName="/ppt/notesSlides/notesSlide24.xml" ContentType="application/vnd.openxmlformats-officedocument.presentationml.notesSlide+xml"/>
  <Override PartName="/ppt/tags/tag12.xml" ContentType="application/vnd.openxmlformats-officedocument.presentationml.tags+xml"/>
  <Override PartName="/ppt/notesSlides/notesSlide25.xml" ContentType="application/vnd.openxmlformats-officedocument.presentationml.notesSlide+xml"/>
  <Override PartName="/ppt/tags/tag13.xml" ContentType="application/vnd.openxmlformats-officedocument.presentationml.tags+xml"/>
  <Override PartName="/ppt/notesSlides/notesSlide26.xml" ContentType="application/vnd.openxmlformats-officedocument.presentationml.notesSlide+xml"/>
  <Override PartName="/ppt/tags/tag14.xml" ContentType="application/vnd.openxmlformats-officedocument.presentationml.tags+xml"/>
  <Override PartName="/ppt/notesSlides/notesSlide27.xml" ContentType="application/vnd.openxmlformats-officedocument.presentationml.notesSlide+xml"/>
  <Override PartName="/ppt/tags/tag15.xml" ContentType="application/vnd.openxmlformats-officedocument.presentationml.tags+xml"/>
  <Override PartName="/ppt/notesSlides/notesSlide28.xml" ContentType="application/vnd.openxmlformats-officedocument.presentationml.notesSlide+xml"/>
  <Override PartName="/ppt/tags/tag16.xml" ContentType="application/vnd.openxmlformats-officedocument.presentationml.tags+xml"/>
  <Override PartName="/ppt/notesSlides/notesSlide29.xml" ContentType="application/vnd.openxmlformats-officedocument.presentationml.notesSlide+xml"/>
  <Override PartName="/ppt/tags/tag17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8.xml" ContentType="application/vnd.openxmlformats-officedocument.presentationml.tags+xml"/>
  <Override PartName="/ppt/notesSlides/notesSlide32.xml" ContentType="application/vnd.openxmlformats-officedocument.presentationml.notesSlide+xml"/>
  <Override PartName="/ppt/tags/tag19.xml" ContentType="application/vnd.openxmlformats-officedocument.presentationml.tags+xml"/>
  <Override PartName="/ppt/notesSlides/notesSlide33.xml" ContentType="application/vnd.openxmlformats-officedocument.presentationml.notesSlide+xml"/>
  <Override PartName="/ppt/tags/tag20.xml" ContentType="application/vnd.openxmlformats-officedocument.presentationml.tags+xml"/>
  <Override PartName="/ppt/notesSlides/notesSlide34.xml" ContentType="application/vnd.openxmlformats-officedocument.presentationml.notesSlide+xml"/>
  <Override PartName="/ppt/tags/tag21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68"/>
  </p:notesMasterIdLst>
  <p:handoutMasterIdLst>
    <p:handoutMasterId r:id="rId69"/>
  </p:handoutMasterIdLst>
  <p:sldIdLst>
    <p:sldId id="1245" r:id="rId2"/>
    <p:sldId id="1247" r:id="rId3"/>
    <p:sldId id="779" r:id="rId4"/>
    <p:sldId id="780" r:id="rId5"/>
    <p:sldId id="781" r:id="rId6"/>
    <p:sldId id="1249" r:id="rId7"/>
    <p:sldId id="827" r:id="rId8"/>
    <p:sldId id="1250" r:id="rId9"/>
    <p:sldId id="1252" r:id="rId10"/>
    <p:sldId id="794" r:id="rId11"/>
    <p:sldId id="472" r:id="rId12"/>
    <p:sldId id="484" r:id="rId13"/>
    <p:sldId id="485" r:id="rId14"/>
    <p:sldId id="796" r:id="rId15"/>
    <p:sldId id="797" r:id="rId16"/>
    <p:sldId id="798" r:id="rId17"/>
    <p:sldId id="799" r:id="rId18"/>
    <p:sldId id="800" r:id="rId19"/>
    <p:sldId id="801" r:id="rId20"/>
    <p:sldId id="802" r:id="rId21"/>
    <p:sldId id="1251" r:id="rId22"/>
    <p:sldId id="1253" r:id="rId23"/>
    <p:sldId id="788" r:id="rId24"/>
    <p:sldId id="789" r:id="rId25"/>
    <p:sldId id="790" r:id="rId26"/>
    <p:sldId id="564" r:id="rId27"/>
    <p:sldId id="847" r:id="rId28"/>
    <p:sldId id="791" r:id="rId29"/>
    <p:sldId id="1254" r:id="rId30"/>
    <p:sldId id="804" r:id="rId31"/>
    <p:sldId id="805" r:id="rId32"/>
    <p:sldId id="806" r:id="rId33"/>
    <p:sldId id="807" r:id="rId34"/>
    <p:sldId id="808" r:id="rId35"/>
    <p:sldId id="809" r:id="rId36"/>
    <p:sldId id="810" r:id="rId37"/>
    <p:sldId id="814" r:id="rId38"/>
    <p:sldId id="815" r:id="rId39"/>
    <p:sldId id="816" r:id="rId40"/>
    <p:sldId id="817" r:id="rId41"/>
    <p:sldId id="818" r:id="rId42"/>
    <p:sldId id="819" r:id="rId43"/>
    <p:sldId id="820" r:id="rId44"/>
    <p:sldId id="822" r:id="rId45"/>
    <p:sldId id="823" r:id="rId46"/>
    <p:sldId id="824" r:id="rId47"/>
    <p:sldId id="825" r:id="rId48"/>
    <p:sldId id="826" r:id="rId49"/>
    <p:sldId id="1255" r:id="rId50"/>
    <p:sldId id="830" r:id="rId51"/>
    <p:sldId id="831" r:id="rId52"/>
    <p:sldId id="832" r:id="rId53"/>
    <p:sldId id="833" r:id="rId54"/>
    <p:sldId id="834" r:id="rId55"/>
    <p:sldId id="1256" r:id="rId56"/>
    <p:sldId id="836" r:id="rId57"/>
    <p:sldId id="1248" r:id="rId58"/>
    <p:sldId id="838" r:id="rId59"/>
    <p:sldId id="839" r:id="rId60"/>
    <p:sldId id="840" r:id="rId61"/>
    <p:sldId id="841" r:id="rId62"/>
    <p:sldId id="842" r:id="rId63"/>
    <p:sldId id="843" r:id="rId64"/>
    <p:sldId id="844" r:id="rId65"/>
    <p:sldId id="845" r:id="rId66"/>
    <p:sldId id="846" r:id="rId67"/>
  </p:sldIdLst>
  <p:sldSz cx="12192000" cy="6858000"/>
  <p:notesSz cx="10234613" cy="70993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1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1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1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1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DDDFF"/>
    <a:srgbClr val="FFFFEF"/>
    <a:srgbClr val="0099FF"/>
    <a:srgbClr val="EAEAEA"/>
    <a:srgbClr val="FF0000"/>
    <a:srgbClr val="DDDDDD"/>
    <a:srgbClr val="CCFF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1" autoAdjust="0"/>
    <p:restoredTop sz="77193" autoAdjust="0"/>
  </p:normalViewPr>
  <p:slideViewPr>
    <p:cSldViewPr snapToGrid="0">
      <p:cViewPr varScale="1">
        <p:scale>
          <a:sx n="66" d="100"/>
          <a:sy n="66" d="100"/>
        </p:scale>
        <p:origin x="1238" y="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9432"/>
    </p:cViewPr>
  </p:sorterViewPr>
  <p:notesViewPr>
    <p:cSldViewPr snapToGrid="0">
      <p:cViewPr varScale="1">
        <p:scale>
          <a:sx n="100" d="100"/>
          <a:sy n="100" d="100"/>
        </p:scale>
        <p:origin x="57" y="222"/>
      </p:cViewPr>
      <p:guideLst>
        <p:guide orient="horz" pos="2236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>
                <a:ea typeface="隶书" panose="02010509060101010101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9138" y="0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ea typeface="隶书" panose="02010509060101010101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3700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>
                <a:ea typeface="隶书" panose="02010509060101010101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ea typeface="隶书" panose="02010509060101010101" pitchFamily="49" charset="-122"/>
              </a:defRPr>
            </a:lvl1pPr>
          </a:lstStyle>
          <a:p>
            <a:fld id="{1371FD38-A7ED-4849-96A4-6ACADA2A2F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51138" y="531813"/>
            <a:ext cx="4730750" cy="2662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3938" y="3371850"/>
            <a:ext cx="8186737" cy="31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3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Times New Roman" panose="02020603050405020304" pitchFamily="18" charset="0"/>
              </a:defRPr>
            </a:lvl1pPr>
          </a:lstStyle>
          <a:p>
            <a:fld id="{34F07D66-9B8C-4C1A-9946-7F29C7BC042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kumimoji="1" sz="20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4863" indent="-309563" defTabSz="990600">
              <a:defRPr kumimoji="1" sz="20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38250" indent="-247650" defTabSz="990600">
              <a:defRPr kumimoji="1" sz="20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33550" indent="-247650" defTabSz="990600">
              <a:defRPr kumimoji="1" sz="20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28850" indent="-247650" defTabSz="990600">
              <a:defRPr kumimoji="1" sz="20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3C93CC7-2AE0-4629-A47A-DB5E5C412F73}" type="slidenum">
              <a:rPr lang="en-US" altLang="zh-CN" sz="1300" b="0" i="0">
                <a:latin typeface="Times New Roman" panose="02020603050405020304" pitchFamily="18" charset="0"/>
              </a:rPr>
              <a:pPr algn="r" eaLnBrk="1" hangingPunct="1"/>
              <a:t>1</a:t>
            </a:fld>
            <a:endParaRPr lang="en-US" altLang="zh-CN" sz="1300" b="0" i="0">
              <a:latin typeface="Times New Roman" panose="02020603050405020304" pitchFamily="18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46308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682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C6A5EE64-09B0-4A2D-9EA0-6F7DFBC2F4F9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12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7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96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77917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682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C6A5EE64-09B0-4A2D-9EA0-6F7DFBC2F4F9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13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7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96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293373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730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4046103A-4033-47C8-AD65-64C6BD0425B8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14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8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4817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11017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778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04AF308E-C33F-483D-9AE9-E4C2D02D8655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15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8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4837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89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826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DC9F479B-0503-4CDF-AB14-907FEC3CEF23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16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8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485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帕斯卡研究了机器运转的各种传动机构，他根据数的进位制（十进位制）想到了采用齿轮来表示各个数位上的数字，通过齿轮的比来解决进位问题，低位的齿轮每转动</a:t>
            </a:r>
            <a:r>
              <a:rPr lang="en-US" altLang="zh-CN"/>
              <a:t>10</a:t>
            </a:r>
            <a:r>
              <a:rPr lang="zh-CN" altLang="en-US"/>
              <a:t>圈，高位上的齿轮只转动</a:t>
            </a:r>
            <a:r>
              <a:rPr lang="en-US" altLang="zh-CN"/>
              <a:t>1</a:t>
            </a:r>
            <a:r>
              <a:rPr lang="zh-CN" altLang="en-US"/>
              <a:t>圈。这样采用一组水平齿轮和一组垂直齿轮相互啮合转动，解决计算和自动进位，组成了一台计算机。帕斯卡的这台计算机可以计算到</a:t>
            </a:r>
            <a:r>
              <a:rPr lang="en-US" altLang="zh-CN"/>
              <a:t>8</a:t>
            </a:r>
            <a:r>
              <a:rPr lang="zh-CN" altLang="en-US"/>
              <a:t>位数字，表示数字的齿轮共</a:t>
            </a:r>
            <a:r>
              <a:rPr lang="en-US" altLang="zh-CN"/>
              <a:t>16</a:t>
            </a:r>
            <a:r>
              <a:rPr lang="zh-CN" altLang="en-US"/>
              <a:t>个，每个齿轮均分成</a:t>
            </a:r>
            <a:r>
              <a:rPr lang="en-US" altLang="zh-CN"/>
              <a:t>10</a:t>
            </a:r>
            <a:r>
              <a:rPr lang="zh-CN" altLang="en-US"/>
              <a:t>个齿，每个齿表示</a:t>
            </a:r>
            <a:r>
              <a:rPr lang="en-US" altLang="zh-CN"/>
              <a:t>0</a:t>
            </a:r>
            <a:r>
              <a:rPr lang="zh-CN" altLang="en-US"/>
              <a:t>～</a:t>
            </a:r>
            <a:r>
              <a:rPr lang="en-US" altLang="zh-CN"/>
              <a:t>9</a:t>
            </a:r>
            <a:r>
              <a:rPr lang="zh-CN" altLang="en-US"/>
              <a:t>中的一个数，并按大小排列。</a:t>
            </a:r>
            <a:r>
              <a:rPr lang="en-US" altLang="zh-CN"/>
              <a:t>8</a:t>
            </a:r>
            <a:r>
              <a:rPr lang="zh-CN" altLang="en-US"/>
              <a:t>个齿轮在上面组成垂直齿轮组，从左到右构成</a:t>
            </a:r>
            <a:r>
              <a:rPr lang="en-US" altLang="zh-CN"/>
              <a:t>8</a:t>
            </a:r>
            <a:r>
              <a:rPr lang="zh-CN" altLang="en-US"/>
              <a:t>位读数，分别表示个位数、十位数、百位数</a:t>
            </a:r>
            <a:r>
              <a:rPr lang="en-US" altLang="zh-CN">
                <a:latin typeface="Arial" panose="020B0604020202020204" pitchFamily="34" charset="0"/>
              </a:rPr>
              <a:t>……</a:t>
            </a:r>
            <a:r>
              <a:rPr lang="zh-CN" altLang="en-US"/>
              <a:t>千万位数；另外</a:t>
            </a:r>
            <a:r>
              <a:rPr lang="en-US" altLang="zh-CN"/>
              <a:t>8</a:t>
            </a:r>
            <a:r>
              <a:rPr lang="zh-CN" altLang="en-US"/>
              <a:t>个齿轮在下面组成水平齿轮组，从左到右可以进行</a:t>
            </a:r>
            <a:r>
              <a:rPr lang="en-US" altLang="zh-CN"/>
              <a:t>8</a:t>
            </a:r>
            <a:r>
              <a:rPr lang="zh-CN" altLang="en-US"/>
              <a:t>位数的加减。帕斯卡发明的钟表式齿轮计算机，是机械式计算机的初级阶段。它的外壳用黄铜制成，精致美观。但这台计算机的功能还很差，做乘法时必须用连加的方法；做除法时，也只能用连减的方法，而且这台机器需用一个小钥匙拨动一下方能计算，每次计算结束，都必须复原到零位以后，方可重新计算，很不方便。在计算过程中它又常发生故障。但是帕斯卡计算机的发明对以后计算机的发展具有深远的影响。</a:t>
            </a:r>
            <a:r>
              <a:rPr lang="zh-CN" altLang="zh-CN"/>
              <a:t>它告诉人们</a:t>
            </a:r>
            <a:r>
              <a:rPr lang="zh-CN" altLang="zh-CN">
                <a:latin typeface="Arial" panose="020B0604020202020204" pitchFamily="34" charset="0"/>
              </a:rPr>
              <a:t>“</a:t>
            </a:r>
            <a:r>
              <a:rPr lang="zh-CN" altLang="zh-CN"/>
              <a:t>用纯机械装置可代替人的思维和记忆</a:t>
            </a:r>
            <a:r>
              <a:rPr lang="zh-CN" altLang="zh-CN">
                <a:latin typeface="Arial" panose="020B0604020202020204" pitchFamily="34" charset="0"/>
              </a:rPr>
              <a:t>”</a:t>
            </a:r>
            <a:r>
              <a:rPr lang="zh-CN" altLang="en-US"/>
              <a:t>,从此在欧洲兴起了</a:t>
            </a:r>
            <a:r>
              <a:rPr lang="zh-CN" altLang="en-US">
                <a:latin typeface="Arial" panose="020B0604020202020204" pitchFamily="34" charset="0"/>
              </a:rPr>
              <a:t>“</a:t>
            </a:r>
            <a:r>
              <a:rPr lang="zh-CN" altLang="en-US"/>
              <a:t>大家来造思维工具</a:t>
            </a:r>
            <a:r>
              <a:rPr lang="zh-CN" altLang="en-US">
                <a:latin typeface="Arial" panose="020B0604020202020204" pitchFamily="34" charset="0"/>
              </a:rPr>
              <a:t>”</a:t>
            </a:r>
            <a:r>
              <a:rPr lang="zh-CN" altLang="en-US"/>
              <a:t>的热潮。帕斯卡一下子成了著名人物。</a:t>
            </a: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19575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874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1F4A7AF4-B6B7-4871-84BC-FAF7CCFD0720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17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8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487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/>
              <a:t>Gottfried Wilhelm Leibniz (1646</a:t>
            </a:r>
            <a:r>
              <a:rPr lang="zh-CN" altLang="en-US"/>
              <a:t>～</a:t>
            </a:r>
            <a:r>
              <a:rPr lang="en-US" altLang="zh-CN"/>
              <a:t>1716)</a:t>
            </a:r>
            <a:br>
              <a:rPr lang="en-US" altLang="zh-CN"/>
            </a:br>
            <a:r>
              <a:rPr lang="zh-CN" altLang="en-US"/>
              <a:t>　　德国数学家。</a:t>
            </a:r>
            <a:r>
              <a:rPr lang="en-US" altLang="zh-CN"/>
              <a:t>1672</a:t>
            </a:r>
            <a:r>
              <a:rPr lang="zh-CN" altLang="en-US"/>
              <a:t>年莱布尼兹到巴黎从事数学研究，并开始对</a:t>
            </a:r>
            <a:r>
              <a:rPr lang="en-US" altLang="zh-CN"/>
              <a:t>B.</a:t>
            </a:r>
            <a:r>
              <a:rPr lang="zh-CN" altLang="en-US"/>
              <a:t>帕斯卡的计算器进行改进，不用连加或连减而直接进行乘法和除法运算。</a:t>
            </a:r>
            <a:r>
              <a:rPr lang="en-US" altLang="zh-CN"/>
              <a:t>1673</a:t>
            </a:r>
            <a:r>
              <a:rPr lang="zh-CN" altLang="en-US"/>
              <a:t>年，他在巴黎科学院表演了经他改进的计算器。他的计算器采用十字轮结构代替帕斯卡机的棘轮传动结构，完成了数字的不连续传输。后来，广泛使用的手摇计算器原理和莱布尼兹机的原理相同，他为机械计算机器的发展作出重要贡献。其他贡献：微积分、物理学、哲学等</a:t>
            </a:r>
            <a:endParaRPr lang="en-US" altLang="zh-CN"/>
          </a:p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8949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922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0B92DF44-4549-4A74-8163-A69748660B62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18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8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4899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27293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970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5AEF7B90-5713-4186-83D6-5404F719EBE9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19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9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4919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13319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018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21275546-955E-43E4-ABB2-0769B44B5BF0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20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9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4940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24684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418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C4F3531E-0527-448C-9ED0-8D8D6DD81559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21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6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5964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90264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6DFBCB8F-6552-4A0E-B4EC-E4C0BA32DA98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3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9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3998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控制各种机械设备的大脑。</a:t>
            </a:r>
            <a:endParaRPr lang="zh-CN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38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9C2EF7A6-E3D2-4966-8A26-1E0C6B92E085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23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4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4479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986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1841F7E2-3A23-4883-B75D-6C5D79115124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24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4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4499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546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43502150-D939-45C5-8D17-2ABF5BCA6687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30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1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5165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99238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594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796AA030-7328-4266-8B92-225A1F73465F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31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1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5185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50641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642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6AB1B7C4-0607-423E-98F1-11821D4B77FD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32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2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5206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94767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690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CACEF713-ECDC-42FA-BA33-7904534F0C75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33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2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5226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16308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738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1897C1FA-8BC5-4285-B002-59AEF12A77EA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34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2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5247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29193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786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D640852F-E5A1-428F-BBEC-6B1F7903FDA0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35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2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5267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78086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834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79F86086-5491-4337-8931-7CBF1CBBBA93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36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2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5288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59102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458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4DDA4091-9FB1-4AF3-93A5-A9CEFB7D4F40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37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55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555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21805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858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960BA7FB-AE9F-4198-A559-AA2FD52CF28F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4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0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4018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控制各种机械设备的大脑。</a:t>
            </a:r>
            <a:endParaRPr lang="zh-CN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506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40A21484-65F9-4114-8ACF-0B093A22EB5E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38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57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557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02103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554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D02C6F26-A486-4222-8065-37FB6B700B40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39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59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559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947660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602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91ED3967-BEC6-4154-9DEA-94335343260C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40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61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561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343385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650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78750CBA-B89A-4088-8F7C-7D3E5C87D83D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41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63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563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518443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698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CA088EC9-B4D1-4C69-8738-65041424ED55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42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65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565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73359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746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1D65C192-782A-4CC9-90F3-B2C1094B4037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43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67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567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198374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178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918A8688-3672-4316-B3DC-86179BD30E9C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44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6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586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514069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226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9030EB64-79A2-44A0-883F-93184E7E29C3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45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8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5882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761292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274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2467AAA5-6147-42BC-9D3D-C7E8A44068C7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46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0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590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Flop(floating-point operations per second): </a:t>
            </a:r>
            <a:r>
              <a:rPr lang="zh-CN" altLang="en-US" dirty="0"/>
              <a:t>每秒所执行的浮点运算次数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1TFlop/s=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每秒一万亿次浮点运算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318096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322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F4A5C449-66EE-4E88-BF90-7A719B056A3B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47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2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5923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89232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906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E3591258-F475-4077-AFA8-ACF30A3C8BF6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5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0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2725" y="531813"/>
            <a:ext cx="4730750" cy="2662237"/>
          </a:xfrm>
          <a:ln/>
        </p:spPr>
      </p:sp>
      <p:sp>
        <p:nvSpPr>
          <p:cNvPr id="14039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370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6E14F1F9-0CBF-4E0B-8C42-6A8DCB638715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48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4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5943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695970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874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800EB26C-2C8C-44E5-A7C2-4219C560A113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50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15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6158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22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D23C2D8C-6D43-4F94-97C4-8505BA4C9F27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51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17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6179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970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4A4AC24D-A935-4F69-8ED4-5B0CDA219EC9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52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19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6199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018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22B6F708-139B-46AF-BB2C-D94376E205B7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53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22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6220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906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E3591258-F475-4077-AFA8-ACF30A3C8BF6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6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0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2725" y="531813"/>
            <a:ext cx="4730750" cy="2662237"/>
          </a:xfrm>
          <a:ln/>
        </p:spPr>
      </p:sp>
      <p:sp>
        <p:nvSpPr>
          <p:cNvPr id="14039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035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418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C4F3531E-0527-448C-9ED0-8D8D6DD81559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7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6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5964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18111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418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C4F3531E-0527-448C-9ED0-8D8D6DD81559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8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96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5964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34365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634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DA3AC71A-20B1-4872-8B42-6284CDD17827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10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7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14776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00517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682" name="Rectangle 7"/>
          <p:cNvSpPr txBox="1">
            <a:spLocks noGrp="1" noChangeArrowheads="1"/>
          </p:cNvSpPr>
          <p:nvPr/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804863" indent="-309563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2382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7335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228850" indent="-247650" defTabSz="990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r" eaLnBrk="1" hangingPunct="1"/>
            <a:fld id="{C6A5EE64-09B0-4A2D-9EA0-6F7DFBC2F4F9}" type="slidenum">
              <a:rPr lang="en-US" altLang="zh-CN" sz="1300" b="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11</a:t>
            </a:fld>
            <a:endParaRPr lang="en-US" altLang="zh-CN" sz="13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7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96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54283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737188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11751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04411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50500921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7971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69459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5385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4898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58899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603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29278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6948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 userDrawn="1"/>
        </p:nvSpPr>
        <p:spPr bwMode="auto">
          <a:xfrm>
            <a:off x="0" y="1000125"/>
            <a:ext cx="645584" cy="166832"/>
          </a:xfrm>
          <a:prstGeom prst="rect">
            <a:avLst/>
          </a:prstGeom>
          <a:gradFill flip="none" rotWithShape="1">
            <a:gsLst>
              <a:gs pos="0">
                <a:srgbClr val="0066CC">
                  <a:shade val="30000"/>
                  <a:satMod val="115000"/>
                </a:srgbClr>
              </a:gs>
              <a:gs pos="50000">
                <a:srgbClr val="0066CC">
                  <a:shade val="67500"/>
                  <a:satMod val="115000"/>
                </a:srgbClr>
              </a:gs>
              <a:gs pos="100000">
                <a:srgbClr val="0066CC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 sz="2400"/>
          </a:p>
        </p:txBody>
      </p:sp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702733" y="996950"/>
            <a:ext cx="11489267" cy="166832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1" hangingPunct="1"/>
            <a:endParaRPr lang="zh-CN" altLang="en-US" sz="2400"/>
          </a:p>
        </p:txBody>
      </p:sp>
      <p:sp>
        <p:nvSpPr>
          <p:cNvPr id="4" name="Text Box 11"/>
          <p:cNvSpPr txBox="1">
            <a:spLocks noChangeArrowheads="1"/>
          </p:cNvSpPr>
          <p:nvPr userDrawn="1"/>
        </p:nvSpPr>
        <p:spPr bwMode="auto">
          <a:xfrm>
            <a:off x="322873" y="935906"/>
            <a:ext cx="34176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defRPr/>
            </a:pPr>
            <a:fld id="{CC6AFE6F-DA54-4337-ADC7-9B4643189B01}" type="slidenum">
              <a:rPr lang="en-US" altLang="zh-CN" sz="1000" b="1" smtClean="0">
                <a:solidFill>
                  <a:schemeClr val="bg1"/>
                </a:solidFill>
                <a:ea typeface="宋体" panose="02010600030101010101" pitchFamily="2" charset="-122"/>
              </a:rPr>
              <a:pPr algn="r" eaLnBrk="1" hangingPunct="1">
                <a:defRPr/>
              </a:pPr>
              <a:t>‹#›</a:t>
            </a:fld>
            <a:endParaRPr lang="en-US" altLang="zh-CN" sz="10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99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36.jpeg"/><Relationship Id="rId5" Type="http://schemas.openxmlformats.org/officeDocument/2006/relationships/image" Target="../media/image30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4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46.jpeg"/><Relationship Id="rId11" Type="http://schemas.openxmlformats.org/officeDocument/2006/relationships/image" Target="../media/image59.jpeg"/><Relationship Id="rId5" Type="http://schemas.openxmlformats.org/officeDocument/2006/relationships/image" Target="../media/image56.jpeg"/><Relationship Id="rId10" Type="http://schemas.openxmlformats.org/officeDocument/2006/relationships/image" Target="../media/image58.jpeg"/><Relationship Id="rId4" Type="http://schemas.openxmlformats.org/officeDocument/2006/relationships/image" Target="../media/image41.png"/><Relationship Id="rId9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40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Relationship Id="rId9" Type="http://schemas.openxmlformats.org/officeDocument/2006/relationships/image" Target="../media/image9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emf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 flipH="1">
            <a:off x="-4" y="0"/>
            <a:ext cx="12192001" cy="6861398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dirty="0">
                <a:solidFill>
                  <a:sysClr val="window" lastClr="FFFFFF">
                    <a:lumMod val="95000"/>
                  </a:sys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华中科技大学智能与分布计算实验室 辜希武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dirty="0">
                <a:solidFill>
                  <a:sysClr val="window" lastClr="FFFFFF">
                    <a:lumMod val="95000"/>
                  </a:sysClr>
                </a:solidFill>
                <a:latin typeface="+mj-lt"/>
                <a:ea typeface="黑体" panose="02010609060101010101" pitchFamily="49" charset="-122"/>
                <a:cs typeface="+mj-cs"/>
              </a:rPr>
              <a:t>guxiwu@hust.edu.cn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592036" y="891661"/>
            <a:ext cx="9153391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kumimoji="0" lang="zh-CN" altLang="en-US" sz="4000" dirty="0">
                <a:solidFill>
                  <a:sysClr val="window" lastClr="FFFFFF">
                    <a:lumMod val="95000"/>
                  </a:sys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kumimoji="0" lang="en-US" altLang="zh-CN" sz="4000" dirty="0">
                <a:solidFill>
                  <a:sysClr val="window" lastClr="FFFFFF">
                    <a:lumMod val="95000"/>
                  </a:sys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0" lang="zh-CN" altLang="en-US" sz="4000" dirty="0">
                <a:solidFill>
                  <a:sysClr val="window" lastClr="FFFFFF">
                    <a:lumMod val="95000"/>
                  </a:sys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讲 引论</a:t>
            </a:r>
            <a:r>
              <a:rPr kumimoji="0" lang="en-US" altLang="zh-CN" sz="4000" dirty="0">
                <a:solidFill>
                  <a:sysClr val="window" lastClr="FFFFFF">
                    <a:lumMod val="95000"/>
                  </a:sys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0" lang="zh-CN" altLang="en-US" sz="4000" dirty="0">
                <a:solidFill>
                  <a:sysClr val="window" lastClr="FFFFFF">
                    <a:lumMod val="95000"/>
                  </a:sys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走马观花看导论</a:t>
            </a:r>
          </a:p>
        </p:txBody>
      </p:sp>
      <p:sp>
        <p:nvSpPr>
          <p:cNvPr id="15" name="Line 7"/>
          <p:cNvSpPr>
            <a:spLocks noChangeShapeType="1"/>
          </p:cNvSpPr>
          <p:nvPr/>
        </p:nvSpPr>
        <p:spPr bwMode="auto">
          <a:xfrm flipV="1">
            <a:off x="2070633" y="2085141"/>
            <a:ext cx="8196198" cy="1294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i="0" kern="0">
              <a:solidFill>
                <a:sysClr val="windowText" lastClr="0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57742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610" name="Rectangle 2"/>
          <p:cNvSpPr>
            <a:spLocks noChangeArrowheads="1"/>
          </p:cNvSpPr>
          <p:nvPr/>
        </p:nvSpPr>
        <p:spPr bwMode="auto">
          <a:xfrm>
            <a:off x="782183" y="2582816"/>
            <a:ext cx="6258445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ct val="5000"/>
              </a:spcBef>
              <a:spcAft>
                <a:spcPct val="5000"/>
              </a:spcAft>
              <a:buClr>
                <a:schemeClr val="hlink"/>
              </a:buClr>
            </a:pPr>
            <a:r>
              <a:rPr kumimoji="0" lang="zh-CN" altLang="en-US" sz="1800">
                <a:solidFill>
                  <a:srgbClr val="CC0000"/>
                </a:solidFill>
              </a:rPr>
              <a:t>简单计算</a:t>
            </a:r>
            <a:r>
              <a:rPr kumimoji="0" lang="en-US" altLang="zh-CN" sz="1800">
                <a:solidFill>
                  <a:srgbClr val="CC0000"/>
                </a:solidFill>
              </a:rPr>
              <a:t>I</a:t>
            </a:r>
            <a:r>
              <a:rPr kumimoji="0" lang="zh-CN" altLang="en-US" sz="1800">
                <a:solidFill>
                  <a:srgbClr val="CC0000"/>
                </a:solidFill>
              </a:rPr>
              <a:t>：</a:t>
            </a:r>
            <a:r>
              <a:rPr kumimoji="0" lang="zh-CN" altLang="en-US" sz="1400">
                <a:solidFill>
                  <a:schemeClr val="accent2"/>
                </a:solidFill>
              </a:rPr>
              <a:t>数据</a:t>
            </a:r>
            <a:r>
              <a:rPr kumimoji="0" lang="zh-CN" altLang="en-US" sz="1400" b="0">
                <a:solidFill>
                  <a:schemeClr val="accent2"/>
                </a:solidFill>
              </a:rPr>
              <a:t>计算，</a:t>
            </a:r>
            <a:r>
              <a:rPr kumimoji="0" lang="zh-CN" altLang="en-US" sz="1400">
                <a:solidFill>
                  <a:schemeClr val="accent2"/>
                </a:solidFill>
              </a:rPr>
              <a:t>计算规则</a:t>
            </a:r>
            <a:r>
              <a:rPr kumimoji="0" lang="zh-CN" altLang="en-US" sz="1400" b="0">
                <a:solidFill>
                  <a:schemeClr val="accent2"/>
                </a:solidFill>
              </a:rPr>
              <a:t>，应用计算规则进行计算并获得计算</a:t>
            </a:r>
            <a:r>
              <a:rPr kumimoji="0" lang="zh-CN" altLang="en-US" sz="1400">
                <a:solidFill>
                  <a:schemeClr val="accent2"/>
                </a:solidFill>
              </a:rPr>
              <a:t>结果</a:t>
            </a:r>
          </a:p>
        </p:txBody>
      </p:sp>
      <p:pic>
        <p:nvPicPr>
          <p:cNvPr id="1476611" name="Picture 3" descr="image7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620" y="4172491"/>
            <a:ext cx="4406900" cy="110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6612" name="Rectangle 4"/>
          <p:cNvSpPr>
            <a:spLocks noChangeArrowheads="1"/>
          </p:cNvSpPr>
          <p:nvPr/>
        </p:nvSpPr>
        <p:spPr bwMode="auto">
          <a:xfrm>
            <a:off x="766308" y="3850689"/>
            <a:ext cx="80169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ct val="5000"/>
              </a:spcBef>
              <a:spcAft>
                <a:spcPct val="5000"/>
              </a:spcAft>
              <a:buClr>
                <a:schemeClr val="hlink"/>
              </a:buClr>
            </a:pPr>
            <a:r>
              <a:rPr kumimoji="0" lang="zh-CN" altLang="en-US" sz="1800">
                <a:solidFill>
                  <a:srgbClr val="CC0000"/>
                </a:solidFill>
              </a:rPr>
              <a:t>复杂计算</a:t>
            </a:r>
            <a:r>
              <a:rPr kumimoji="0" lang="en-US" altLang="zh-CN" sz="1800">
                <a:solidFill>
                  <a:srgbClr val="CC0000"/>
                </a:solidFill>
              </a:rPr>
              <a:t>II</a:t>
            </a:r>
            <a:r>
              <a:rPr kumimoji="0" lang="zh-CN" altLang="en-US" sz="1800">
                <a:solidFill>
                  <a:srgbClr val="CC0000"/>
                </a:solidFill>
              </a:rPr>
              <a:t>：</a:t>
            </a:r>
            <a:r>
              <a:rPr kumimoji="0" lang="en-US" altLang="zh-CN" sz="1400" b="0">
                <a:solidFill>
                  <a:schemeClr val="accent2"/>
                </a:solidFill>
              </a:rPr>
              <a:t>f(x)</a:t>
            </a:r>
            <a:r>
              <a:rPr kumimoji="0" lang="zh-CN" altLang="en-US" sz="1400" b="0">
                <a:solidFill>
                  <a:schemeClr val="accent2"/>
                </a:solidFill>
              </a:rPr>
              <a:t>，函数，计算规则及其简化计算方法，便于人应用规则进行计算，获得计算结果</a:t>
            </a:r>
          </a:p>
        </p:txBody>
      </p:sp>
      <p:sp>
        <p:nvSpPr>
          <p:cNvPr id="1476613" name="Rectangle 5"/>
          <p:cNvSpPr>
            <a:spLocks noChangeArrowheads="1"/>
          </p:cNvSpPr>
          <p:nvPr/>
        </p:nvSpPr>
        <p:spPr bwMode="auto">
          <a:xfrm>
            <a:off x="782183" y="5319922"/>
            <a:ext cx="9518672" cy="370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ct val="5000"/>
              </a:spcBef>
              <a:spcAft>
                <a:spcPct val="5000"/>
              </a:spcAft>
              <a:buClr>
                <a:schemeClr val="hlink"/>
              </a:buClr>
            </a:pPr>
            <a:r>
              <a:rPr kumimoji="0" lang="zh-CN" altLang="en-US" sz="1800" dirty="0">
                <a:solidFill>
                  <a:srgbClr val="CC0000"/>
                </a:solidFill>
              </a:rPr>
              <a:t>复杂计算</a:t>
            </a:r>
            <a:r>
              <a:rPr kumimoji="0" lang="en-US" altLang="zh-CN" sz="1800" dirty="0">
                <a:solidFill>
                  <a:srgbClr val="CC0000"/>
                </a:solidFill>
              </a:rPr>
              <a:t>III</a:t>
            </a:r>
            <a:r>
              <a:rPr kumimoji="0" lang="zh-CN" altLang="en-US" sz="1800" dirty="0">
                <a:solidFill>
                  <a:srgbClr val="CC0000"/>
                </a:solidFill>
              </a:rPr>
              <a:t>：</a:t>
            </a:r>
            <a:r>
              <a:rPr kumimoji="0" lang="zh-CN" altLang="en-US" sz="1400" b="0" dirty="0">
                <a:solidFill>
                  <a:schemeClr val="accent2"/>
                </a:solidFill>
              </a:rPr>
              <a:t>如丢番图方程，判定，计算规则，人可能无法完成但却可由机器自动完成，借助于机器获得计算结果</a:t>
            </a:r>
          </a:p>
        </p:txBody>
      </p:sp>
      <p:pic>
        <p:nvPicPr>
          <p:cNvPr id="1476614" name="Picture 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470" y="2803730"/>
            <a:ext cx="6842125" cy="87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76615" name="Text Box 7"/>
          <p:cNvSpPr txBox="1">
            <a:spLocks noChangeArrowheads="1"/>
          </p:cNvSpPr>
          <p:nvPr/>
        </p:nvSpPr>
        <p:spPr bwMode="auto">
          <a:xfrm>
            <a:off x="2091182" y="5885492"/>
            <a:ext cx="62579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4000" i="1" dirty="0"/>
              <a:t>a</a:t>
            </a:r>
            <a:r>
              <a:rPr kumimoji="0" lang="en-US" altLang="zh-CN" sz="4000" i="1" baseline="-25000" dirty="0"/>
              <a:t>1</a:t>
            </a:r>
            <a:r>
              <a:rPr kumimoji="0" lang="en-US" altLang="zh-CN" sz="4000" i="1" dirty="0"/>
              <a:t>x</a:t>
            </a:r>
            <a:r>
              <a:rPr kumimoji="0" lang="en-US" altLang="zh-CN" sz="4000" i="1" baseline="-25000" dirty="0"/>
              <a:t>1</a:t>
            </a:r>
            <a:r>
              <a:rPr kumimoji="0" lang="en-US" altLang="zh-CN" sz="4000" i="1" baseline="30000" dirty="0"/>
              <a:t>b</a:t>
            </a:r>
            <a:r>
              <a:rPr kumimoji="0" lang="en-US" altLang="zh-CN" sz="4000" i="1" baseline="8000" dirty="0"/>
              <a:t>1</a:t>
            </a:r>
            <a:r>
              <a:rPr kumimoji="0" lang="en-US" altLang="zh-CN" sz="4000" i="1" dirty="0"/>
              <a:t>+a</a:t>
            </a:r>
            <a:r>
              <a:rPr kumimoji="0" lang="en-US" altLang="zh-CN" sz="4000" i="1" baseline="-25000" dirty="0"/>
              <a:t>2</a:t>
            </a:r>
            <a:r>
              <a:rPr kumimoji="0" lang="en-US" altLang="zh-CN" sz="4000" i="1" dirty="0"/>
              <a:t>x</a:t>
            </a:r>
            <a:r>
              <a:rPr kumimoji="0" lang="en-US" altLang="zh-CN" sz="4000" i="1" baseline="-25000" dirty="0"/>
              <a:t>2</a:t>
            </a:r>
            <a:r>
              <a:rPr kumimoji="0" lang="en-US" altLang="zh-CN" sz="4000" i="1" baseline="30000" dirty="0"/>
              <a:t>b</a:t>
            </a:r>
            <a:r>
              <a:rPr kumimoji="0" lang="en-US" altLang="zh-CN" sz="4000" i="1" baseline="10000" dirty="0"/>
              <a:t>2</a:t>
            </a:r>
            <a:r>
              <a:rPr kumimoji="0" lang="en-US" altLang="zh-CN" sz="4000" i="1" dirty="0"/>
              <a:t>+…+</a:t>
            </a:r>
            <a:r>
              <a:rPr kumimoji="0" lang="en-US" altLang="zh-CN" sz="4000" i="1" dirty="0" err="1"/>
              <a:t>a</a:t>
            </a:r>
            <a:r>
              <a:rPr kumimoji="0" lang="en-US" altLang="zh-CN" sz="4000" i="1" baseline="-25000" dirty="0" err="1"/>
              <a:t>n</a:t>
            </a:r>
            <a:r>
              <a:rPr kumimoji="0" lang="en-US" altLang="zh-CN" sz="4000" i="1" dirty="0" err="1"/>
              <a:t>x</a:t>
            </a:r>
            <a:r>
              <a:rPr kumimoji="0" lang="en-US" altLang="zh-CN" sz="4000" i="1" baseline="-25000" dirty="0" err="1"/>
              <a:t>n</a:t>
            </a:r>
            <a:r>
              <a:rPr kumimoji="0" lang="en-US" altLang="zh-CN" sz="4000" i="1" baseline="30000" dirty="0" err="1"/>
              <a:t>b</a:t>
            </a:r>
            <a:r>
              <a:rPr kumimoji="0" lang="en-US" altLang="zh-CN" sz="4000" i="1" baseline="10000" dirty="0" err="1"/>
              <a:t>n</a:t>
            </a:r>
            <a:r>
              <a:rPr kumimoji="0" lang="en-US" altLang="zh-CN" sz="4000" i="1" dirty="0"/>
              <a:t>=c</a:t>
            </a:r>
          </a:p>
        </p:txBody>
      </p:sp>
      <p:sp>
        <p:nvSpPr>
          <p:cNvPr id="1476617" name="Rectangle 9"/>
          <p:cNvSpPr>
            <a:spLocks noChangeArrowheads="1"/>
          </p:cNvSpPr>
          <p:nvPr/>
        </p:nvSpPr>
        <p:spPr bwMode="auto">
          <a:xfrm>
            <a:off x="707570" y="2027192"/>
            <a:ext cx="51988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计算学科的计算  </a:t>
            </a:r>
            <a:r>
              <a:rPr lang="en-US" altLang="zh-CN" sz="2400"/>
              <a:t>vs. </a:t>
            </a:r>
            <a:r>
              <a:rPr lang="zh-CN" altLang="en-US" sz="2400"/>
              <a:t>数学学科的计算</a:t>
            </a: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3D5AE200-42DE-4AA9-892A-EA85878EA418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什么是计算？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869F2F7-EB62-4EF8-B9B2-325B0F9929EB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本课程学习什么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486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6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6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76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76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76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76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7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7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6612" grpId="0"/>
      <p:bldP spid="1476613" grpId="0"/>
      <p:bldP spid="14766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(2) </a:t>
            </a:r>
            <a:r>
              <a:rPr kumimoji="1"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人计算与机器自动计算</a:t>
            </a:r>
            <a:endParaRPr kumimoji="1" lang="en-US" altLang="zh-CN" sz="24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78661" name="Text Box 5"/>
          <p:cNvSpPr txBox="1">
            <a:spLocks noChangeArrowheads="1"/>
          </p:cNvSpPr>
          <p:nvPr/>
        </p:nvSpPr>
        <p:spPr bwMode="auto">
          <a:xfrm>
            <a:off x="3809055" y="2104610"/>
            <a:ext cx="402546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ea typeface="黑体" panose="02010609060101010101" pitchFamily="49" charset="-122"/>
              </a:rPr>
              <a:t>例如：求</a:t>
            </a:r>
            <a:r>
              <a:rPr lang="en-US" altLang="zh-CN" sz="2800" b="1" i="1" dirty="0" err="1">
                <a:ea typeface="黑体" panose="02010609060101010101" pitchFamily="49" charset="-122"/>
              </a:rPr>
              <a:t>ax</a:t>
            </a:r>
            <a:r>
              <a:rPr lang="en-US" altLang="zh-CN" sz="2800" b="1" i="1" baseline="30000" dirty="0" err="1">
                <a:ea typeface="黑体" panose="02010609060101010101" pitchFamily="49" charset="-122"/>
              </a:rPr>
              <a:t>2</a:t>
            </a:r>
            <a:r>
              <a:rPr lang="en-US" altLang="zh-CN" sz="2800" b="1" i="1" dirty="0" err="1">
                <a:ea typeface="黑体" panose="02010609060101010101" pitchFamily="49" charset="-122"/>
              </a:rPr>
              <a:t>+bx+c</a:t>
            </a:r>
            <a:r>
              <a:rPr lang="en-US" altLang="zh-CN" sz="2800" b="1" i="1" dirty="0">
                <a:ea typeface="黑体" panose="02010609060101010101" pitchFamily="49" charset="-122"/>
              </a:rPr>
              <a:t>=0</a:t>
            </a:r>
            <a:r>
              <a:rPr lang="zh-CN" altLang="en-US" sz="2400" b="1" dirty="0">
                <a:ea typeface="黑体" panose="02010609060101010101" pitchFamily="49" charset="-122"/>
              </a:rPr>
              <a:t>的根</a:t>
            </a:r>
          </a:p>
        </p:txBody>
      </p:sp>
      <p:sp>
        <p:nvSpPr>
          <p:cNvPr id="1478664" name="Text Box 8"/>
          <p:cNvSpPr txBox="1">
            <a:spLocks noChangeArrowheads="1"/>
          </p:cNvSpPr>
          <p:nvPr/>
        </p:nvSpPr>
        <p:spPr bwMode="auto">
          <a:xfrm>
            <a:off x="2965230" y="2788662"/>
            <a:ext cx="2049622" cy="461665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人</a:t>
            </a:r>
            <a:r>
              <a:rPr lang="en-US" altLang="zh-CN" dirty="0"/>
              <a:t>-</a:t>
            </a:r>
            <a:r>
              <a:rPr lang="zh-CN" altLang="en-US" dirty="0"/>
              <a:t>计算</a:t>
            </a:r>
          </a:p>
        </p:txBody>
      </p:sp>
      <p:sp>
        <p:nvSpPr>
          <p:cNvPr id="1478665" name="Text Box 9"/>
          <p:cNvSpPr txBox="1">
            <a:spLocks noChangeArrowheads="1"/>
          </p:cNvSpPr>
          <p:nvPr/>
        </p:nvSpPr>
        <p:spPr bwMode="auto">
          <a:xfrm>
            <a:off x="6505653" y="2788662"/>
            <a:ext cx="2049622" cy="461665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机器</a:t>
            </a:r>
            <a:r>
              <a:rPr lang="en-US" altLang="zh-CN" dirty="0"/>
              <a:t>-</a:t>
            </a:r>
            <a:r>
              <a:rPr lang="zh-CN" altLang="en-US" dirty="0"/>
              <a:t>计算</a:t>
            </a:r>
          </a:p>
        </p:txBody>
      </p:sp>
      <p:pic>
        <p:nvPicPr>
          <p:cNvPr id="1478666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152" y="3603621"/>
            <a:ext cx="2068513" cy="10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78667" name="Text Box 11"/>
          <p:cNvSpPr txBox="1">
            <a:spLocks noChangeArrowheads="1"/>
          </p:cNvSpPr>
          <p:nvPr/>
        </p:nvSpPr>
        <p:spPr bwMode="auto">
          <a:xfrm>
            <a:off x="6338969" y="3494649"/>
            <a:ext cx="316776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en-US" altLang="zh-CN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-n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到</a:t>
            </a:r>
            <a:r>
              <a:rPr lang="en-US" altLang="zh-CN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，产生</a:t>
            </a:r>
            <a:r>
              <a:rPr lang="en-US" altLang="zh-CN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的每一个整数值；</a:t>
            </a:r>
            <a:endParaRPr lang="en-US" altLang="zh-CN" sz="20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将其依次代入到方程中计算</a:t>
            </a:r>
            <a:r>
              <a:rPr lang="en-US" altLang="zh-CN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如果其值使方程式成立，则即为其解；否则不是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78670" name="Text Box 14"/>
          <p:cNvSpPr txBox="1">
            <a:spLocks noChangeArrowheads="1"/>
          </p:cNvSpPr>
          <p:nvPr/>
        </p:nvSpPr>
        <p:spPr bwMode="auto">
          <a:xfrm>
            <a:off x="3033777" y="4706934"/>
            <a:ext cx="20875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利用上述公式计算得到</a:t>
            </a:r>
            <a:r>
              <a:rPr lang="en-US" altLang="zh-CN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值</a:t>
            </a: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685799" y="169349"/>
            <a:ext cx="10779369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本课程学习什么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589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8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8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78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78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78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78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(3) </a:t>
            </a:r>
            <a:r>
              <a:rPr kumimoji="1"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人计算与机器自动计算的差别</a:t>
            </a:r>
            <a:endParaRPr kumimoji="1" lang="en-US" altLang="zh-CN" sz="24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78662" name="Text Box 6"/>
          <p:cNvSpPr txBox="1">
            <a:spLocks noChangeArrowheads="1"/>
          </p:cNvSpPr>
          <p:nvPr/>
        </p:nvSpPr>
        <p:spPr bwMode="auto">
          <a:xfrm>
            <a:off x="1541004" y="4516204"/>
            <a:ext cx="4430306" cy="1739672"/>
          </a:xfrm>
          <a:prstGeom prst="roundRect">
            <a:avLst>
              <a:gd name="adj" fmla="val 9089"/>
            </a:avLst>
          </a:prstGeom>
          <a:solidFill>
            <a:schemeClr val="tx2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chemeClr val="bg1"/>
                </a:solidFill>
                <a:ea typeface="黑体" panose="02010609060101010101" pitchFamily="49" charset="-122"/>
              </a:rPr>
              <a:t>人</a:t>
            </a:r>
            <a:r>
              <a:rPr lang="en-US" altLang="zh-CN" b="1" dirty="0">
                <a:solidFill>
                  <a:schemeClr val="bg1"/>
                </a:solidFill>
                <a:ea typeface="黑体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ea typeface="黑体" panose="02010609060101010101" pitchFamily="49" charset="-122"/>
              </a:rPr>
              <a:t>计算 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  <a:ea typeface="黑体" panose="02010609060101010101" pitchFamily="49" charset="-122"/>
              </a:rPr>
              <a:t>一条规则可能很复杂</a:t>
            </a:r>
            <a:r>
              <a:rPr lang="en-US" altLang="zh-CN" b="1" dirty="0">
                <a:solidFill>
                  <a:schemeClr val="bg1"/>
                </a:solidFill>
                <a:ea typeface="黑体" panose="02010609060101010101" pitchFamily="49" charset="-122"/>
              </a:rPr>
              <a:t>, </a:t>
            </a:r>
            <a:r>
              <a:rPr lang="zh-CN" altLang="en-US" b="1" dirty="0">
                <a:solidFill>
                  <a:schemeClr val="bg1"/>
                </a:solidFill>
                <a:ea typeface="黑体" panose="02010609060101010101" pitchFamily="49" charset="-122"/>
              </a:rPr>
              <a:t>但计算量却可能很小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  <a:ea typeface="黑体" panose="02010609060101010101" pitchFamily="49" charset="-122"/>
              </a:rPr>
              <a:t>人需要知道具体的计算规则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  <a:ea typeface="黑体" panose="02010609060101010101" pitchFamily="49" charset="-122"/>
              </a:rPr>
              <a:t>特定规则，只能求</a:t>
            </a:r>
            <a:r>
              <a:rPr lang="en-US" altLang="zh-CN" b="1" dirty="0">
                <a:solidFill>
                  <a:schemeClr val="bg1"/>
                </a:solidFill>
                <a:ea typeface="黑体" panose="02010609060101010101" pitchFamily="49" charset="-122"/>
              </a:rPr>
              <a:t>: </a:t>
            </a:r>
          </a:p>
          <a:p>
            <a:pPr algn="ctr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b="1" i="1" dirty="0" err="1">
                <a:solidFill>
                  <a:schemeClr val="bg1"/>
                </a:solidFill>
                <a:ea typeface="黑体" panose="02010609060101010101" pitchFamily="49" charset="-122"/>
              </a:rPr>
              <a:t>a</a:t>
            </a:r>
            <a:r>
              <a:rPr lang="en-US" altLang="zh-CN" b="1" i="1" baseline="-25000" dirty="0" err="1">
                <a:solidFill>
                  <a:schemeClr val="bg1"/>
                </a:solidFill>
                <a:ea typeface="黑体" panose="02010609060101010101" pitchFamily="49" charset="-122"/>
              </a:rPr>
              <a:t>1</a:t>
            </a:r>
            <a:r>
              <a:rPr lang="en-US" altLang="zh-CN" b="1" i="1" dirty="0" err="1">
                <a:solidFill>
                  <a:schemeClr val="bg1"/>
                </a:solidFill>
                <a:ea typeface="黑体" panose="02010609060101010101" pitchFamily="49" charset="-122"/>
              </a:rPr>
              <a:t>x</a:t>
            </a:r>
            <a:r>
              <a:rPr lang="en-US" altLang="zh-CN" b="1" i="1" baseline="30000" dirty="0" err="1">
                <a:solidFill>
                  <a:schemeClr val="bg1"/>
                </a:solidFill>
                <a:ea typeface="黑体" panose="02010609060101010101" pitchFamily="49" charset="-122"/>
              </a:rPr>
              <a:t>2</a:t>
            </a:r>
            <a:r>
              <a:rPr lang="en-US" altLang="zh-CN" b="1" i="1" dirty="0" err="1">
                <a:solidFill>
                  <a:schemeClr val="bg1"/>
                </a:solidFill>
                <a:ea typeface="黑体" panose="02010609060101010101" pitchFamily="49" charset="-122"/>
              </a:rPr>
              <a:t>+a</a:t>
            </a:r>
            <a:r>
              <a:rPr lang="en-US" altLang="zh-CN" b="1" i="1" baseline="-25000" dirty="0" err="1">
                <a:solidFill>
                  <a:schemeClr val="bg1"/>
                </a:solidFill>
                <a:ea typeface="黑体" panose="02010609060101010101" pitchFamily="49" charset="-122"/>
              </a:rPr>
              <a:t>2</a:t>
            </a:r>
            <a:r>
              <a:rPr lang="en-US" altLang="zh-CN" b="1" i="1" dirty="0" err="1">
                <a:solidFill>
                  <a:schemeClr val="bg1"/>
                </a:solidFill>
                <a:ea typeface="黑体" panose="02010609060101010101" pitchFamily="49" charset="-122"/>
              </a:rPr>
              <a:t>x</a:t>
            </a:r>
            <a:r>
              <a:rPr lang="en-US" altLang="zh-CN" b="1" i="1" dirty="0">
                <a:solidFill>
                  <a:schemeClr val="bg1"/>
                </a:solidFill>
                <a:ea typeface="黑体" panose="02010609060101010101" pitchFamily="49" charset="-122"/>
              </a:rPr>
              <a:t>=c</a:t>
            </a:r>
            <a:endParaRPr lang="zh-CN" altLang="en-US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1478663" name="Text Box 7"/>
          <p:cNvSpPr txBox="1">
            <a:spLocks noChangeArrowheads="1"/>
          </p:cNvSpPr>
          <p:nvPr/>
        </p:nvSpPr>
        <p:spPr bwMode="auto">
          <a:xfrm>
            <a:off x="6405875" y="4516204"/>
            <a:ext cx="4518434" cy="1739672"/>
          </a:xfrm>
          <a:prstGeom prst="roundRect">
            <a:avLst>
              <a:gd name="adj" fmla="val 8728"/>
            </a:avLst>
          </a:prstGeom>
          <a:solidFill>
            <a:schemeClr val="tx2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chemeClr val="bg1"/>
                </a:solidFill>
                <a:ea typeface="黑体" panose="02010609060101010101" pitchFamily="49" charset="-122"/>
              </a:rPr>
              <a:t>机器</a:t>
            </a:r>
            <a:r>
              <a:rPr lang="en-US" altLang="zh-CN" b="1" dirty="0">
                <a:solidFill>
                  <a:schemeClr val="bg1"/>
                </a:solidFill>
                <a:ea typeface="黑体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ea typeface="黑体" panose="02010609060101010101" pitchFamily="49" charset="-122"/>
              </a:rPr>
              <a:t>计算 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  <a:ea typeface="黑体" panose="02010609060101010101" pitchFamily="49" charset="-122"/>
              </a:rPr>
              <a:t>每条规则可能很简单</a:t>
            </a:r>
            <a:r>
              <a:rPr lang="en-US" altLang="zh-CN" b="1" dirty="0">
                <a:solidFill>
                  <a:schemeClr val="bg1"/>
                </a:solidFill>
                <a:ea typeface="黑体" panose="02010609060101010101" pitchFamily="49" charset="-122"/>
              </a:rPr>
              <a:t>, </a:t>
            </a:r>
            <a:r>
              <a:rPr lang="zh-CN" altLang="en-US" b="1" dirty="0">
                <a:solidFill>
                  <a:schemeClr val="bg1"/>
                </a:solidFill>
                <a:ea typeface="黑体" panose="02010609060101010101" pitchFamily="49" charset="-122"/>
              </a:rPr>
              <a:t>但计算量却很大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  <a:ea typeface="黑体" panose="02010609060101010101" pitchFamily="49" charset="-122"/>
              </a:rPr>
              <a:t>机器也可以采用人所使用的计算规则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1"/>
                </a:solidFill>
                <a:ea typeface="黑体" panose="02010609060101010101" pitchFamily="49" charset="-122"/>
              </a:rPr>
              <a:t>一般性的规则，可以求任意</a:t>
            </a:r>
            <a:r>
              <a:rPr lang="en-US" altLang="zh-CN" b="1" dirty="0">
                <a:solidFill>
                  <a:schemeClr val="bg1"/>
                </a:solidFill>
                <a:ea typeface="黑体" panose="02010609060101010101" pitchFamily="49" charset="-122"/>
              </a:rPr>
              <a:t>: </a:t>
            </a:r>
          </a:p>
          <a:p>
            <a:pPr algn="ctr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b="1" i="1" dirty="0">
                <a:solidFill>
                  <a:schemeClr val="bg1"/>
                </a:solidFill>
                <a:ea typeface="黑体" panose="02010609060101010101" pitchFamily="49" charset="-122"/>
              </a:rPr>
              <a:t>  </a:t>
            </a:r>
            <a:r>
              <a:rPr lang="en-US" altLang="zh-CN" b="1" i="1" dirty="0" err="1">
                <a:solidFill>
                  <a:schemeClr val="bg1"/>
                </a:solidFill>
                <a:ea typeface="黑体" panose="02010609060101010101" pitchFamily="49" charset="-122"/>
              </a:rPr>
              <a:t>a</a:t>
            </a:r>
            <a:r>
              <a:rPr lang="en-US" altLang="zh-CN" b="1" i="1" baseline="-25000" dirty="0" err="1">
                <a:solidFill>
                  <a:schemeClr val="bg1"/>
                </a:solidFill>
                <a:ea typeface="黑体" panose="02010609060101010101" pitchFamily="49" charset="-122"/>
              </a:rPr>
              <a:t>1</a:t>
            </a:r>
            <a:r>
              <a:rPr lang="en-US" altLang="zh-CN" b="1" i="1" dirty="0" err="1">
                <a:solidFill>
                  <a:schemeClr val="bg1"/>
                </a:solidFill>
                <a:ea typeface="黑体" panose="02010609060101010101" pitchFamily="49" charset="-122"/>
              </a:rPr>
              <a:t>x</a:t>
            </a:r>
            <a:r>
              <a:rPr lang="en-US" altLang="zh-CN" b="1" i="1" baseline="-25000" dirty="0" err="1">
                <a:solidFill>
                  <a:schemeClr val="bg1"/>
                </a:solidFill>
                <a:ea typeface="黑体" panose="02010609060101010101" pitchFamily="49" charset="-122"/>
              </a:rPr>
              <a:t>1</a:t>
            </a:r>
            <a:r>
              <a:rPr lang="en-US" altLang="zh-CN" b="1" i="1" baseline="30000" dirty="0" err="1">
                <a:solidFill>
                  <a:schemeClr val="bg1"/>
                </a:solidFill>
                <a:ea typeface="黑体" panose="02010609060101010101" pitchFamily="49" charset="-122"/>
              </a:rPr>
              <a:t>b</a:t>
            </a:r>
            <a:r>
              <a:rPr lang="en-US" altLang="zh-CN" b="1" i="1" baseline="8000" dirty="0" err="1">
                <a:solidFill>
                  <a:schemeClr val="bg1"/>
                </a:solidFill>
                <a:ea typeface="黑体" panose="02010609060101010101" pitchFamily="49" charset="-122"/>
              </a:rPr>
              <a:t>1</a:t>
            </a:r>
            <a:r>
              <a:rPr lang="en-US" altLang="zh-CN" b="1" i="1" dirty="0" err="1">
                <a:solidFill>
                  <a:schemeClr val="bg1"/>
                </a:solidFill>
                <a:ea typeface="黑体" panose="02010609060101010101" pitchFamily="49" charset="-122"/>
              </a:rPr>
              <a:t>+a</a:t>
            </a:r>
            <a:r>
              <a:rPr lang="en-US" altLang="zh-CN" b="1" i="1" baseline="-25000" dirty="0" err="1">
                <a:solidFill>
                  <a:schemeClr val="bg1"/>
                </a:solidFill>
                <a:ea typeface="黑体" panose="02010609060101010101" pitchFamily="49" charset="-122"/>
              </a:rPr>
              <a:t>2</a:t>
            </a:r>
            <a:r>
              <a:rPr lang="en-US" altLang="zh-CN" b="1" i="1" dirty="0" err="1">
                <a:solidFill>
                  <a:schemeClr val="bg1"/>
                </a:solidFill>
                <a:ea typeface="黑体" panose="02010609060101010101" pitchFamily="49" charset="-122"/>
              </a:rPr>
              <a:t>x</a:t>
            </a:r>
            <a:r>
              <a:rPr lang="en-US" altLang="zh-CN" b="1" i="1" baseline="-25000" dirty="0" err="1">
                <a:solidFill>
                  <a:schemeClr val="bg1"/>
                </a:solidFill>
                <a:ea typeface="黑体" panose="02010609060101010101" pitchFamily="49" charset="-122"/>
              </a:rPr>
              <a:t>2</a:t>
            </a:r>
            <a:r>
              <a:rPr lang="en-US" altLang="zh-CN" b="1" i="1" baseline="30000" dirty="0" err="1">
                <a:solidFill>
                  <a:schemeClr val="bg1"/>
                </a:solidFill>
                <a:ea typeface="黑体" panose="02010609060101010101" pitchFamily="49" charset="-122"/>
              </a:rPr>
              <a:t>b</a:t>
            </a:r>
            <a:r>
              <a:rPr lang="en-US" altLang="zh-CN" b="1" i="1" baseline="10000" dirty="0" err="1">
                <a:solidFill>
                  <a:schemeClr val="bg1"/>
                </a:solidFill>
                <a:ea typeface="黑体" panose="02010609060101010101" pitchFamily="49" charset="-122"/>
              </a:rPr>
              <a:t>2</a:t>
            </a:r>
            <a:r>
              <a:rPr lang="en-US" altLang="zh-CN" b="1" i="1" dirty="0">
                <a:solidFill>
                  <a:schemeClr val="bg1"/>
                </a:solidFill>
                <a:ea typeface="黑体" panose="02010609060101010101" pitchFamily="49" charset="-122"/>
              </a:rPr>
              <a:t>+…+</a:t>
            </a:r>
            <a:r>
              <a:rPr lang="en-US" altLang="zh-CN" b="1" i="1" dirty="0" err="1">
                <a:solidFill>
                  <a:schemeClr val="bg1"/>
                </a:solidFill>
                <a:ea typeface="黑体" panose="02010609060101010101" pitchFamily="49" charset="-122"/>
              </a:rPr>
              <a:t>a</a:t>
            </a:r>
            <a:r>
              <a:rPr lang="en-US" altLang="zh-CN" b="1" i="1" baseline="-25000" dirty="0" err="1">
                <a:solidFill>
                  <a:schemeClr val="bg1"/>
                </a:solidFill>
                <a:ea typeface="黑体" panose="02010609060101010101" pitchFamily="49" charset="-122"/>
              </a:rPr>
              <a:t>n</a:t>
            </a:r>
            <a:r>
              <a:rPr lang="en-US" altLang="zh-CN" b="1" i="1" dirty="0" err="1">
                <a:solidFill>
                  <a:schemeClr val="bg1"/>
                </a:solidFill>
                <a:ea typeface="黑体" panose="02010609060101010101" pitchFamily="49" charset="-122"/>
              </a:rPr>
              <a:t>x</a:t>
            </a:r>
            <a:r>
              <a:rPr lang="en-US" altLang="zh-CN" b="1" i="1" baseline="-25000" dirty="0" err="1">
                <a:solidFill>
                  <a:schemeClr val="bg1"/>
                </a:solidFill>
                <a:ea typeface="黑体" panose="02010609060101010101" pitchFamily="49" charset="-122"/>
              </a:rPr>
              <a:t>n</a:t>
            </a:r>
            <a:r>
              <a:rPr lang="en-US" altLang="zh-CN" b="1" i="1" baseline="30000" dirty="0" err="1">
                <a:solidFill>
                  <a:schemeClr val="bg1"/>
                </a:solidFill>
                <a:ea typeface="黑体" panose="02010609060101010101" pitchFamily="49" charset="-122"/>
              </a:rPr>
              <a:t>b</a:t>
            </a:r>
            <a:r>
              <a:rPr lang="en-US" altLang="zh-CN" b="1" i="1" baseline="10000" dirty="0" err="1">
                <a:solidFill>
                  <a:schemeClr val="bg1"/>
                </a:solidFill>
                <a:ea typeface="黑体" panose="02010609060101010101" pitchFamily="49" charset="-122"/>
              </a:rPr>
              <a:t>n</a:t>
            </a:r>
            <a:r>
              <a:rPr lang="en-US" altLang="zh-CN" b="1" i="1" dirty="0">
                <a:solidFill>
                  <a:schemeClr val="bg1"/>
                </a:solidFill>
                <a:ea typeface="黑体" panose="02010609060101010101" pitchFamily="49" charset="-122"/>
              </a:rPr>
              <a:t>=c</a:t>
            </a:r>
            <a:endParaRPr lang="zh-CN" altLang="en-US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685799" y="169349"/>
            <a:ext cx="10779369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本课程学习什么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719" y="1860288"/>
            <a:ext cx="5332631" cy="2592823"/>
          </a:xfrm>
          <a:prstGeom prst="rect">
            <a:avLst/>
          </a:prstGeom>
        </p:spPr>
      </p:pic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9399109" y="2519912"/>
            <a:ext cx="1299371" cy="1050358"/>
            <a:chOff x="272" y="799"/>
            <a:chExt cx="1065" cy="965"/>
          </a:xfrm>
        </p:grpSpPr>
        <p:sp>
          <p:nvSpPr>
            <p:cNvPr id="9" name="AutoShape 39"/>
            <p:cNvSpPr>
              <a:spLocks noChangeArrowheads="1"/>
            </p:cNvSpPr>
            <p:nvPr/>
          </p:nvSpPr>
          <p:spPr bwMode="gray">
            <a:xfrm>
              <a:off x="272" y="799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rgbClr val="2D2DB9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" name="Oval 40"/>
            <p:cNvSpPr>
              <a:spLocks noChangeArrowheads="1"/>
            </p:cNvSpPr>
            <p:nvPr/>
          </p:nvSpPr>
          <p:spPr bwMode="gray">
            <a:xfrm>
              <a:off x="328" y="841"/>
              <a:ext cx="952" cy="876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Text Box 84"/>
            <p:cNvSpPr txBox="1">
              <a:spLocks noChangeArrowheads="1"/>
            </p:cNvSpPr>
            <p:nvPr/>
          </p:nvSpPr>
          <p:spPr bwMode="auto">
            <a:xfrm>
              <a:off x="363" y="988"/>
              <a:ext cx="881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枚举</a:t>
              </a:r>
              <a:r>
                <a:rPr kumimoji="0" lang="en-US" altLang="zh-CN" sz="18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</a:t>
              </a:r>
              <a:r>
                <a:rPr kumimoji="0" lang="zh-CN" altLang="en-US" sz="18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计算</a:t>
              </a:r>
              <a:r>
                <a:rPr kumimoji="0" lang="en-US" altLang="zh-CN" sz="18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</a:t>
              </a:r>
              <a:r>
                <a:rPr kumimoji="0" lang="zh-CN" altLang="en-US" sz="18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验证 </a:t>
              </a:r>
              <a:endParaRPr kumimoji="0" lang="en-US" altLang="zh-CN" sz="18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9399109" y="3402753"/>
            <a:ext cx="1299371" cy="1050358"/>
            <a:chOff x="272" y="799"/>
            <a:chExt cx="1065" cy="965"/>
          </a:xfrm>
        </p:grpSpPr>
        <p:sp>
          <p:nvSpPr>
            <p:cNvPr id="13" name="AutoShape 39"/>
            <p:cNvSpPr>
              <a:spLocks noChangeArrowheads="1"/>
            </p:cNvSpPr>
            <p:nvPr/>
          </p:nvSpPr>
          <p:spPr bwMode="gray">
            <a:xfrm>
              <a:off x="272" y="799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rgbClr val="2D2DB9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Oval 40"/>
            <p:cNvSpPr>
              <a:spLocks noChangeArrowheads="1"/>
            </p:cNvSpPr>
            <p:nvPr/>
          </p:nvSpPr>
          <p:spPr bwMode="gray">
            <a:xfrm>
              <a:off x="328" y="841"/>
              <a:ext cx="952" cy="876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Text Box 84"/>
            <p:cNvSpPr txBox="1">
              <a:spLocks noChangeArrowheads="1"/>
            </p:cNvSpPr>
            <p:nvPr/>
          </p:nvSpPr>
          <p:spPr bwMode="auto">
            <a:xfrm>
              <a:off x="363" y="988"/>
              <a:ext cx="881" cy="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暴力</a:t>
              </a:r>
              <a:r>
                <a:rPr kumimoji="0" lang="en-US" altLang="zh-CN" sz="18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/</a:t>
              </a:r>
              <a:r>
                <a:rPr kumimoji="0" lang="zh-CN" altLang="en-US" sz="18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蛮干思维</a:t>
              </a:r>
              <a:endParaRPr kumimoji="0" lang="en-US" altLang="zh-CN" sz="18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2289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86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86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78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78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786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786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786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786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786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786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786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786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786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786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786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786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(4) </a:t>
            </a:r>
            <a:r>
              <a:rPr kumimoji="1"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机器一定能计算出结果吗？</a:t>
            </a:r>
            <a:endParaRPr kumimoji="1" lang="en-US" altLang="zh-CN" sz="24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685799" y="169349"/>
            <a:ext cx="10779369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本课程学习什么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2442824"/>
            <a:ext cx="5332631" cy="2592823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2198068" y="4798316"/>
            <a:ext cx="1690688" cy="1531938"/>
            <a:chOff x="272" y="799"/>
            <a:chExt cx="1065" cy="965"/>
          </a:xfrm>
        </p:grpSpPr>
        <p:sp>
          <p:nvSpPr>
            <p:cNvPr id="9" name="AutoShape 39"/>
            <p:cNvSpPr>
              <a:spLocks noChangeArrowheads="1"/>
            </p:cNvSpPr>
            <p:nvPr/>
          </p:nvSpPr>
          <p:spPr bwMode="gray">
            <a:xfrm>
              <a:off x="272" y="799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rgbClr val="2D2DB9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" name="Oval 40"/>
            <p:cNvSpPr>
              <a:spLocks noChangeArrowheads="1"/>
            </p:cNvSpPr>
            <p:nvPr/>
          </p:nvSpPr>
          <p:spPr bwMode="gray">
            <a:xfrm>
              <a:off x="328" y="841"/>
              <a:ext cx="952" cy="876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Text Box 84"/>
            <p:cNvSpPr txBox="1">
              <a:spLocks noChangeArrowheads="1"/>
            </p:cNvSpPr>
            <p:nvPr/>
          </p:nvSpPr>
          <p:spPr bwMode="auto">
            <a:xfrm>
              <a:off x="363" y="1056"/>
              <a:ext cx="881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 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一定是整数解吗？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6539706" y="2297008"/>
            <a:ext cx="491206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在实数空间内，以</a:t>
            </a:r>
            <a:r>
              <a:rPr lang="el-GR" altLang="zh-CN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δ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为步长，产生</a:t>
            </a:r>
            <a:r>
              <a:rPr lang="en-US" altLang="zh-CN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的每一个数值；</a:t>
            </a:r>
            <a:endParaRPr lang="en-US" altLang="zh-CN" sz="20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将其依次代入到方程中计算</a:t>
            </a:r>
            <a:r>
              <a:rPr lang="en-US" altLang="zh-CN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如果其值使方程式成立，则即为其解；否则不是。</a:t>
            </a:r>
            <a:endParaRPr lang="en-US" altLang="zh-CN" sz="20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267553" y="3966665"/>
            <a:ext cx="5671898" cy="1057727"/>
          </a:xfrm>
          <a:prstGeom prst="roundRect">
            <a:avLst>
              <a:gd name="adj" fmla="val 753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注意：</a:t>
            </a:r>
            <a:r>
              <a:rPr kumimoji="1" lang="el-GR" altLang="zh-CN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δ</a:t>
            </a:r>
            <a:r>
              <a:rPr kumimoji="1" lang="zh-CN" altLang="en-US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可以是</a:t>
            </a:r>
            <a:r>
              <a:rPr kumimoji="1" lang="en-US" altLang="zh-CN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</a:t>
            </a:r>
            <a:r>
              <a:rPr kumimoji="1" lang="zh-CN" altLang="en-US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kumimoji="1" lang="en-US" altLang="zh-CN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0.01</a:t>
            </a:r>
            <a:r>
              <a:rPr kumimoji="1" lang="zh-CN" altLang="en-US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kumimoji="1" lang="en-US" altLang="zh-CN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</a:t>
            </a:r>
            <a:r>
              <a:rPr kumimoji="1" lang="zh-CN" altLang="en-US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kumimoji="1" lang="en-US" altLang="zh-CN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0.000001</a:t>
            </a:r>
            <a:r>
              <a:rPr kumimoji="1" lang="zh-CN" altLang="en-US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kumimoji="1" lang="en-US" altLang="zh-CN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</a:t>
            </a:r>
          </a:p>
          <a:p>
            <a:r>
              <a:rPr kumimoji="1" lang="zh-CN" altLang="en-US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步长越小，求解精度越高，但计算量也越大。 </a:t>
            </a:r>
            <a:endParaRPr kumimoji="1" lang="en-US" altLang="zh-CN" sz="20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6" name="Group 3"/>
          <p:cNvGrpSpPr>
            <a:grpSpLocks/>
          </p:cNvGrpSpPr>
          <p:nvPr/>
        </p:nvGrpSpPr>
        <p:grpSpPr bwMode="auto">
          <a:xfrm>
            <a:off x="7595995" y="4864991"/>
            <a:ext cx="1690688" cy="1531938"/>
            <a:chOff x="272" y="799"/>
            <a:chExt cx="1065" cy="965"/>
          </a:xfrm>
        </p:grpSpPr>
        <p:sp>
          <p:nvSpPr>
            <p:cNvPr id="17" name="AutoShape 39"/>
            <p:cNvSpPr>
              <a:spLocks noChangeArrowheads="1"/>
            </p:cNvSpPr>
            <p:nvPr/>
          </p:nvSpPr>
          <p:spPr bwMode="gray">
            <a:xfrm>
              <a:off x="272" y="799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rgbClr val="2D2DB9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Oval 40"/>
            <p:cNvSpPr>
              <a:spLocks noChangeArrowheads="1"/>
            </p:cNvSpPr>
            <p:nvPr/>
          </p:nvSpPr>
          <p:spPr bwMode="gray">
            <a:xfrm>
              <a:off x="328" y="841"/>
              <a:ext cx="952" cy="876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Text Box 84"/>
            <p:cNvSpPr txBox="1">
              <a:spLocks noChangeArrowheads="1"/>
            </p:cNvSpPr>
            <p:nvPr/>
          </p:nvSpPr>
          <p:spPr bwMode="auto">
            <a:xfrm>
              <a:off x="336" y="965"/>
              <a:ext cx="924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机器能在有限时间内完成计算吗？</a:t>
              </a:r>
              <a:endParaRPr kumimoji="0" lang="en-US" altLang="zh-CN" sz="20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Group 3"/>
          <p:cNvGrpSpPr>
            <a:grpSpLocks/>
          </p:cNvGrpSpPr>
          <p:nvPr/>
        </p:nvGrpSpPr>
        <p:grpSpPr bwMode="auto">
          <a:xfrm>
            <a:off x="9156559" y="4927948"/>
            <a:ext cx="1319525" cy="883219"/>
            <a:chOff x="272" y="799"/>
            <a:chExt cx="1065" cy="965"/>
          </a:xfrm>
        </p:grpSpPr>
        <p:sp>
          <p:nvSpPr>
            <p:cNvPr id="21" name="AutoShape 39"/>
            <p:cNvSpPr>
              <a:spLocks noChangeArrowheads="1"/>
            </p:cNvSpPr>
            <p:nvPr/>
          </p:nvSpPr>
          <p:spPr bwMode="gray">
            <a:xfrm>
              <a:off x="272" y="799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rgbClr val="2D2DB9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" name="Oval 40"/>
            <p:cNvSpPr>
              <a:spLocks noChangeArrowheads="1"/>
            </p:cNvSpPr>
            <p:nvPr/>
          </p:nvSpPr>
          <p:spPr bwMode="gray">
            <a:xfrm>
              <a:off x="328" y="841"/>
              <a:ext cx="952" cy="876"/>
            </a:xfrm>
            <a:prstGeom prst="ellipse">
              <a:avLst/>
            </a:prstGeom>
            <a:solidFill>
              <a:srgbClr val="7030A0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" name="Text Box 84"/>
            <p:cNvSpPr txBox="1">
              <a:spLocks noChangeArrowheads="1"/>
            </p:cNvSpPr>
            <p:nvPr/>
          </p:nvSpPr>
          <p:spPr bwMode="auto">
            <a:xfrm>
              <a:off x="363" y="1056"/>
              <a:ext cx="88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可求解</a:t>
              </a:r>
              <a:endParaRPr kumimoji="0" lang="en-US" altLang="zh-CN" sz="20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Group 3"/>
          <p:cNvGrpSpPr>
            <a:grpSpLocks/>
          </p:cNvGrpSpPr>
          <p:nvPr/>
        </p:nvGrpSpPr>
        <p:grpSpPr bwMode="auto">
          <a:xfrm>
            <a:off x="9156559" y="5513710"/>
            <a:ext cx="1319525" cy="883219"/>
            <a:chOff x="272" y="799"/>
            <a:chExt cx="1065" cy="965"/>
          </a:xfrm>
        </p:grpSpPr>
        <p:sp>
          <p:nvSpPr>
            <p:cNvPr id="25" name="AutoShape 39"/>
            <p:cNvSpPr>
              <a:spLocks noChangeArrowheads="1"/>
            </p:cNvSpPr>
            <p:nvPr/>
          </p:nvSpPr>
          <p:spPr bwMode="gray">
            <a:xfrm>
              <a:off x="272" y="799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rgbClr val="2D2DB9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" name="Oval 40"/>
            <p:cNvSpPr>
              <a:spLocks noChangeArrowheads="1"/>
            </p:cNvSpPr>
            <p:nvPr/>
          </p:nvSpPr>
          <p:spPr bwMode="gray">
            <a:xfrm>
              <a:off x="328" y="841"/>
              <a:ext cx="952" cy="876"/>
            </a:xfrm>
            <a:prstGeom prst="ellipse">
              <a:avLst/>
            </a:prstGeom>
            <a:solidFill>
              <a:srgbClr val="7030A0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7" name="Text Box 84"/>
            <p:cNvSpPr txBox="1">
              <a:spLocks noChangeArrowheads="1"/>
            </p:cNvSpPr>
            <p:nvPr/>
          </p:nvSpPr>
          <p:spPr bwMode="auto">
            <a:xfrm>
              <a:off x="363" y="1056"/>
              <a:ext cx="881" cy="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kern="0" noProof="0" dirty="0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难</a:t>
              </a:r>
              <a:r>
                <a:rPr kumimoji="0" lang="zh-CN" altLang="en-US" sz="20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求解</a:t>
              </a:r>
              <a:endParaRPr kumimoji="0" lang="en-US" altLang="zh-CN" sz="20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5342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706" name="Text Box 2"/>
          <p:cNvSpPr txBox="1">
            <a:spLocks noChangeArrowheads="1"/>
          </p:cNvSpPr>
          <p:nvPr/>
        </p:nvSpPr>
        <p:spPr bwMode="auto">
          <a:xfrm>
            <a:off x="769914" y="2080612"/>
            <a:ext cx="8267759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/>
              <a:t>自动计算要解决的几个问题</a:t>
            </a:r>
            <a:r>
              <a:rPr lang="en-US" altLang="zh-CN" sz="2400" dirty="0"/>
              <a:t>: </a:t>
            </a:r>
            <a:r>
              <a:rPr lang="zh-CN" altLang="en-US" sz="2400" dirty="0">
                <a:solidFill>
                  <a:schemeClr val="accent2"/>
                </a:solidFill>
              </a:rPr>
              <a:t>表示</a:t>
            </a:r>
            <a:r>
              <a:rPr lang="en-US" altLang="zh-CN" sz="2400" dirty="0">
                <a:solidFill>
                  <a:schemeClr val="accent2"/>
                </a:solidFill>
              </a:rPr>
              <a:t>-</a:t>
            </a:r>
            <a:r>
              <a:rPr lang="zh-CN" altLang="en-US" sz="2400" dirty="0">
                <a:solidFill>
                  <a:schemeClr val="accent2"/>
                </a:solidFill>
              </a:rPr>
              <a:t>存储</a:t>
            </a:r>
            <a:r>
              <a:rPr lang="en-US" altLang="zh-CN" sz="2400" dirty="0">
                <a:solidFill>
                  <a:schemeClr val="accent2"/>
                </a:solidFill>
              </a:rPr>
              <a:t>-</a:t>
            </a:r>
            <a:r>
              <a:rPr lang="zh-CN" altLang="en-US" sz="2400" dirty="0">
                <a:solidFill>
                  <a:schemeClr val="accent2"/>
                </a:solidFill>
              </a:rPr>
              <a:t>执行</a:t>
            </a:r>
          </a:p>
          <a:p>
            <a:pPr>
              <a:lnSpc>
                <a:spcPct val="130000"/>
              </a:lnSpc>
              <a:buSzPct val="80000"/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CC0000"/>
                </a:solidFill>
              </a:rPr>
              <a:t>数据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”</a:t>
            </a:r>
            <a:r>
              <a:rPr lang="zh-CN" altLang="en-US" sz="1800" dirty="0">
                <a:solidFill>
                  <a:schemeClr val="tx2"/>
                </a:solidFill>
              </a:rPr>
              <a:t>的表示</a:t>
            </a:r>
            <a:endParaRPr lang="en-US" altLang="zh-CN" sz="1800" dirty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  <a:buSzPct val="80000"/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CC0000"/>
                </a:solidFill>
              </a:rPr>
              <a:t>计算规则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”</a:t>
            </a:r>
            <a:r>
              <a:rPr lang="zh-CN" altLang="en-US" sz="1800" dirty="0">
                <a:solidFill>
                  <a:schemeClr val="tx2"/>
                </a:solidFill>
              </a:rPr>
              <a:t>的表示：</a:t>
            </a:r>
            <a:r>
              <a:rPr lang="zh-CN" altLang="en-US" sz="2400" dirty="0">
                <a:solidFill>
                  <a:srgbClr val="FF0000"/>
                </a:solidFill>
              </a:rPr>
              <a:t>程序</a:t>
            </a:r>
          </a:p>
          <a:p>
            <a:pPr>
              <a:lnSpc>
                <a:spcPct val="130000"/>
              </a:lnSpc>
              <a:buSzPct val="80000"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chemeClr val="tx2"/>
                </a:solidFill>
              </a:rPr>
              <a:t>数据与计算规则的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CC0000"/>
                </a:solidFill>
              </a:rPr>
              <a:t>自动存储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”</a:t>
            </a:r>
            <a:endParaRPr lang="zh-CN" altLang="en-US" sz="2400" dirty="0">
              <a:solidFill>
                <a:srgbClr val="CC0000"/>
              </a:solidFill>
            </a:endParaRPr>
          </a:p>
          <a:p>
            <a:pPr>
              <a:lnSpc>
                <a:spcPct val="130000"/>
              </a:lnSpc>
              <a:buSzPct val="80000"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chemeClr val="tx2"/>
                </a:solidFill>
              </a:rPr>
              <a:t>计算规则的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CC0000"/>
                </a:solidFill>
              </a:rPr>
              <a:t>自动执行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”</a:t>
            </a:r>
            <a:endParaRPr lang="zh-CN" altLang="en-US" sz="2400" dirty="0">
              <a:solidFill>
                <a:srgbClr val="CC0000"/>
              </a:solidFill>
            </a:endParaRPr>
          </a:p>
        </p:txBody>
      </p:sp>
      <p:sp>
        <p:nvSpPr>
          <p:cNvPr id="1480707" name="Text Box 3"/>
          <p:cNvSpPr txBox="1">
            <a:spLocks noChangeArrowheads="1"/>
          </p:cNvSpPr>
          <p:nvPr/>
        </p:nvSpPr>
        <p:spPr bwMode="auto">
          <a:xfrm>
            <a:off x="4604651" y="5118315"/>
            <a:ext cx="62579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4000" i="1" dirty="0"/>
              <a:t>a</a:t>
            </a:r>
            <a:r>
              <a:rPr kumimoji="0" lang="en-US" altLang="zh-CN" sz="4000" i="1" baseline="-25000" dirty="0"/>
              <a:t>1</a:t>
            </a:r>
            <a:r>
              <a:rPr kumimoji="0" lang="en-US" altLang="zh-CN" sz="4000" i="1" dirty="0"/>
              <a:t>x</a:t>
            </a:r>
            <a:r>
              <a:rPr kumimoji="0" lang="en-US" altLang="zh-CN" sz="4000" i="1" baseline="-25000" dirty="0"/>
              <a:t>1</a:t>
            </a:r>
            <a:r>
              <a:rPr kumimoji="0" lang="en-US" altLang="zh-CN" sz="4000" i="1" baseline="30000" dirty="0"/>
              <a:t>b</a:t>
            </a:r>
            <a:r>
              <a:rPr kumimoji="0" lang="en-US" altLang="zh-CN" sz="4000" i="1" baseline="8000" dirty="0"/>
              <a:t>1</a:t>
            </a:r>
            <a:r>
              <a:rPr kumimoji="0" lang="en-US" altLang="zh-CN" sz="4000" i="1" dirty="0"/>
              <a:t>+a</a:t>
            </a:r>
            <a:r>
              <a:rPr kumimoji="0" lang="en-US" altLang="zh-CN" sz="4000" i="1" baseline="-25000" dirty="0"/>
              <a:t>2</a:t>
            </a:r>
            <a:r>
              <a:rPr kumimoji="0" lang="en-US" altLang="zh-CN" sz="4000" i="1" dirty="0"/>
              <a:t>x</a:t>
            </a:r>
            <a:r>
              <a:rPr kumimoji="0" lang="en-US" altLang="zh-CN" sz="4000" i="1" baseline="-25000" dirty="0"/>
              <a:t>2</a:t>
            </a:r>
            <a:r>
              <a:rPr kumimoji="0" lang="en-US" altLang="zh-CN" sz="4000" i="1" baseline="30000" dirty="0"/>
              <a:t>b</a:t>
            </a:r>
            <a:r>
              <a:rPr kumimoji="0" lang="en-US" altLang="zh-CN" sz="4000" i="1" baseline="10000" dirty="0"/>
              <a:t>2</a:t>
            </a:r>
            <a:r>
              <a:rPr kumimoji="0" lang="en-US" altLang="zh-CN" sz="4000" i="1" dirty="0"/>
              <a:t>+…+</a:t>
            </a:r>
            <a:r>
              <a:rPr kumimoji="0" lang="en-US" altLang="zh-CN" sz="4000" i="1" dirty="0" err="1"/>
              <a:t>a</a:t>
            </a:r>
            <a:r>
              <a:rPr kumimoji="0" lang="en-US" altLang="zh-CN" sz="4000" i="1" baseline="-25000" dirty="0" err="1"/>
              <a:t>n</a:t>
            </a:r>
            <a:r>
              <a:rPr kumimoji="0" lang="en-US" altLang="zh-CN" sz="4000" i="1" dirty="0" err="1"/>
              <a:t>x</a:t>
            </a:r>
            <a:r>
              <a:rPr kumimoji="0" lang="en-US" altLang="zh-CN" sz="4000" i="1" baseline="-25000" dirty="0" err="1"/>
              <a:t>n</a:t>
            </a:r>
            <a:r>
              <a:rPr kumimoji="0" lang="en-US" altLang="zh-CN" sz="4000" i="1" baseline="30000" dirty="0" err="1"/>
              <a:t>b</a:t>
            </a:r>
            <a:r>
              <a:rPr kumimoji="0" lang="en-US" altLang="zh-CN" sz="4000" i="1" baseline="10000" dirty="0" err="1"/>
              <a:t>n</a:t>
            </a:r>
            <a:r>
              <a:rPr kumimoji="0" lang="en-US" altLang="zh-CN" sz="4000" i="1" dirty="0"/>
              <a:t>=c</a:t>
            </a: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AA1406C1-87F0-4F8D-8EFD-EB9D080F70DB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(5)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自动计算需要解决什么问题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2A451B5-9B04-4E90-A147-EECCA9DDA03B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本课程学习什么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74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0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0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80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80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80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80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80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80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80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80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80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80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0706" grpId="0" build="p"/>
      <p:bldP spid="148070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2756" name="Group 4"/>
          <p:cNvGrpSpPr>
            <a:grpSpLocks/>
          </p:cNvGrpSpPr>
          <p:nvPr/>
        </p:nvGrpSpPr>
        <p:grpSpPr bwMode="auto">
          <a:xfrm>
            <a:off x="1250288" y="4056301"/>
            <a:ext cx="6181202" cy="2692792"/>
            <a:chOff x="-641" y="2659"/>
            <a:chExt cx="3498" cy="1402"/>
          </a:xfrm>
        </p:grpSpPr>
        <p:pic>
          <p:nvPicPr>
            <p:cNvPr id="1482757" name="Picture 5" descr="W02007021233561874555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2659"/>
              <a:ext cx="2608" cy="1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2758" name="Rectangle 6"/>
            <p:cNvSpPr>
              <a:spLocks noChangeArrowheads="1"/>
            </p:cNvSpPr>
            <p:nvPr/>
          </p:nvSpPr>
          <p:spPr bwMode="auto">
            <a:xfrm>
              <a:off x="-641" y="3705"/>
              <a:ext cx="978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九层算盘 </a:t>
              </a:r>
            </a:p>
          </p:txBody>
        </p:sp>
      </p:grpSp>
      <p:grpSp>
        <p:nvGrpSpPr>
          <p:cNvPr id="1482760" name="Group 8"/>
          <p:cNvGrpSpPr>
            <a:grpSpLocks/>
          </p:cNvGrpSpPr>
          <p:nvPr/>
        </p:nvGrpSpPr>
        <p:grpSpPr bwMode="auto">
          <a:xfrm>
            <a:off x="1918515" y="2148126"/>
            <a:ext cx="5638388" cy="2663825"/>
            <a:chOff x="691" y="2115"/>
            <a:chExt cx="2764" cy="1218"/>
          </a:xfrm>
        </p:grpSpPr>
        <p:pic>
          <p:nvPicPr>
            <p:cNvPr id="1482761" name="Picture 9" descr="W02007021233561861187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5" y="2115"/>
              <a:ext cx="1800" cy="1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2762" name="Rectangle 10"/>
            <p:cNvSpPr>
              <a:spLocks noChangeArrowheads="1"/>
            </p:cNvSpPr>
            <p:nvPr/>
          </p:nvSpPr>
          <p:spPr bwMode="auto">
            <a:xfrm>
              <a:off x="691" y="2626"/>
              <a:ext cx="900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珠算珍品</a:t>
              </a:r>
              <a:endPara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圆角矩形 73">
            <a:extLst>
              <a:ext uri="{FF2B5EF4-FFF2-40B4-BE49-F238E27FC236}">
                <a16:creationId xmlns:a16="http://schemas.microsoft.com/office/drawing/2014/main" id="{6E852F91-0251-4354-B7AD-EB099F4C8872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(6)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算盘能被认为是计算机吗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0E79007-EAB1-413F-A4E8-08FEDC9DC704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本课程学习什么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82755" name="Picture 3" descr="W02007021233561839184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7F9F8"/>
              </a:clrFrom>
              <a:clrTo>
                <a:srgbClr val="F7F9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603" y="1716325"/>
            <a:ext cx="2386012" cy="14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2759" name="Text Box 7"/>
          <p:cNvSpPr txBox="1">
            <a:spLocks noChangeArrowheads="1"/>
          </p:cNvSpPr>
          <p:nvPr/>
        </p:nvSpPr>
        <p:spPr bwMode="auto">
          <a:xfrm>
            <a:off x="8023629" y="2808526"/>
            <a:ext cx="2592387" cy="3870325"/>
          </a:xfrm>
          <a:prstGeom prst="rect">
            <a:avLst/>
          </a:prstGeom>
          <a:solidFill>
            <a:srgbClr val="CCFF33">
              <a:alpha val="39999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000" dirty="0">
                <a:solidFill>
                  <a:srgbClr val="CC0066"/>
                </a:solidFill>
                <a:latin typeface="宋体" panose="02010600030101010101" pitchFamily="2" charset="-122"/>
              </a:rPr>
              <a:t>           </a:t>
            </a:r>
            <a:r>
              <a:rPr lang="zh-CN" altLang="en-US" sz="1000" dirty="0">
                <a:solidFill>
                  <a:srgbClr val="0066FF"/>
                </a:solidFill>
                <a:latin typeface="宋体" panose="02010600030101010101" pitchFamily="2" charset="-122"/>
              </a:rPr>
              <a:t>一、加法口诀</a:t>
            </a:r>
            <a:br>
              <a:rPr lang="zh-CN" altLang="en-US" sz="1000" b="0" dirty="0">
                <a:solidFill>
                  <a:srgbClr val="0066FF"/>
                </a:solidFill>
                <a:latin typeface="宋体" panose="02010600030101010101" pitchFamily="2" charset="-122"/>
              </a:rPr>
            </a:br>
            <a:r>
              <a:rPr lang="zh-CN" altLang="en-US" sz="1000" dirty="0">
                <a:solidFill>
                  <a:srgbClr val="0066FF"/>
                </a:solidFill>
                <a:latin typeface="宋体" panose="02010600030101010101" pitchFamily="2" charset="-122"/>
              </a:rPr>
              <a:t>    直加    满五加    进十加</a:t>
            </a:r>
            <a:br>
              <a:rPr lang="zh-CN" altLang="en-US" sz="1000" dirty="0">
                <a:solidFill>
                  <a:srgbClr val="0066FF"/>
                </a:solidFill>
                <a:latin typeface="宋体" panose="02010600030101010101" pitchFamily="2" charset="-122"/>
              </a:rPr>
            </a:b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一</a:t>
            </a:r>
            <a:r>
              <a:rPr lang="en-US" altLang="zh-CN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: </a:t>
            </a: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一上一 一下五去四 一去九进一</a:t>
            </a:r>
            <a:b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</a:b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二</a:t>
            </a:r>
            <a:r>
              <a:rPr lang="en-US" altLang="zh-CN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: </a:t>
            </a: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二上二 二下五去三 二去八进一</a:t>
            </a:r>
            <a:b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</a:b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三</a:t>
            </a:r>
            <a:r>
              <a:rPr lang="en-US" altLang="zh-CN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: </a:t>
            </a: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三上三 三下五去二 三去七进一</a:t>
            </a:r>
            <a:b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</a:b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四</a:t>
            </a:r>
            <a:r>
              <a:rPr lang="en-US" altLang="zh-CN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: </a:t>
            </a: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四上四 四下五去一 四去六进一</a:t>
            </a:r>
            <a:b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</a:b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五</a:t>
            </a:r>
            <a:r>
              <a:rPr lang="en-US" altLang="zh-CN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: </a:t>
            </a: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五上五 五去五进一</a:t>
            </a:r>
            <a:b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</a:b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六</a:t>
            </a:r>
            <a:r>
              <a:rPr lang="en-US" altLang="zh-CN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: </a:t>
            </a: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六上六 六去四进一 六上一去五进一</a:t>
            </a:r>
            <a:b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</a:b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七</a:t>
            </a:r>
            <a:r>
              <a:rPr lang="en-US" altLang="zh-CN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: </a:t>
            </a: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七上七 七去三进一 七上二去五进一</a:t>
            </a:r>
            <a:b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</a:b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八</a:t>
            </a:r>
            <a:r>
              <a:rPr lang="en-US" altLang="zh-CN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: </a:t>
            </a: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八上八 八去二进一 八上三去五进一</a:t>
            </a:r>
            <a:b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</a:b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九</a:t>
            </a:r>
            <a:r>
              <a:rPr lang="en-US" altLang="zh-CN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: </a:t>
            </a: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九上九 九去一进一 九上四去五进一</a:t>
            </a:r>
            <a:b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</a:b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           </a:t>
            </a:r>
            <a:r>
              <a:rPr lang="zh-CN" altLang="en-US" sz="1000" dirty="0">
                <a:solidFill>
                  <a:srgbClr val="0066FF"/>
                </a:solidFill>
                <a:latin typeface="宋体" panose="02010600030101010101" pitchFamily="2" charset="-122"/>
              </a:rPr>
              <a:t>二、减法口诀</a:t>
            </a:r>
            <a:br>
              <a:rPr lang="zh-CN" altLang="en-US" sz="1000" dirty="0">
                <a:solidFill>
                  <a:srgbClr val="0066FF"/>
                </a:solidFill>
                <a:latin typeface="宋体" panose="02010600030101010101" pitchFamily="2" charset="-122"/>
              </a:rPr>
            </a:br>
            <a:r>
              <a:rPr lang="zh-CN" altLang="en-US" sz="1000" dirty="0">
                <a:solidFill>
                  <a:srgbClr val="0066FF"/>
                </a:solidFill>
                <a:latin typeface="宋体" panose="02010600030101010101" pitchFamily="2" charset="-122"/>
              </a:rPr>
              <a:t>    直减    破五减    退位减</a:t>
            </a:r>
            <a:br>
              <a:rPr lang="zh-CN" altLang="en-US" sz="1000" dirty="0">
                <a:solidFill>
                  <a:srgbClr val="0066FF"/>
                </a:solidFill>
                <a:latin typeface="宋体" panose="02010600030101010101" pitchFamily="2" charset="-122"/>
              </a:rPr>
            </a:b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一 一下一 一上四去五 一退一还九</a:t>
            </a:r>
            <a:b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</a:b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二 二下二 二上三去五 二退一还八</a:t>
            </a:r>
            <a:b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</a:b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三 三下三 三上二去五 三退一还七</a:t>
            </a:r>
            <a:b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</a:b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四 四下四 四上一去五 四退一还六</a:t>
            </a:r>
            <a:b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</a:b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五 五下五 五退一还五</a:t>
            </a:r>
            <a:b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</a:b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六 六下六 六退一还四 六退一还五去一</a:t>
            </a:r>
            <a:b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</a:b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七 七下七 七退一还三 七退一还五去二</a:t>
            </a:r>
            <a:b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</a:b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八 八下八 八退一还二 八退一还五去三</a:t>
            </a:r>
            <a:b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</a:br>
            <a:r>
              <a:rPr lang="zh-CN" altLang="en-US" sz="1000" b="0" dirty="0">
                <a:solidFill>
                  <a:srgbClr val="CC0066"/>
                </a:solidFill>
                <a:latin typeface="宋体" panose="02010600030101010101" pitchFamily="2" charset="-122"/>
              </a:rPr>
              <a:t>九 九下九 九退一还一 九退一还五去四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8306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02" name="Text Box 2"/>
          <p:cNvSpPr txBox="1">
            <a:spLocks noChangeArrowheads="1"/>
          </p:cNvSpPr>
          <p:nvPr/>
        </p:nvSpPr>
        <p:spPr bwMode="auto">
          <a:xfrm>
            <a:off x="2106304" y="1255711"/>
            <a:ext cx="5975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0">
                <a:ea typeface="华文中宋" panose="02010600040101010101" pitchFamily="2" charset="-122"/>
              </a:rPr>
              <a:t>帕斯卡与帕斯卡机</a:t>
            </a:r>
            <a:r>
              <a:rPr lang="en-US" altLang="zh-CN" sz="2400" b="0">
                <a:ea typeface="华文中宋" panose="02010600040101010101" pitchFamily="2" charset="-122"/>
              </a:rPr>
              <a:t>----(</a:t>
            </a:r>
            <a:r>
              <a:rPr lang="zh-CN" altLang="en-US" sz="2400" b="0">
                <a:ea typeface="华文中宋" panose="02010600040101010101" pitchFamily="2" charset="-122"/>
              </a:rPr>
              <a:t>准</a:t>
            </a:r>
            <a:r>
              <a:rPr lang="en-US" altLang="zh-CN" sz="2400" b="0">
                <a:ea typeface="华文中宋" panose="02010600040101010101" pitchFamily="2" charset="-122"/>
              </a:rPr>
              <a:t>)</a:t>
            </a:r>
            <a:r>
              <a:rPr lang="zh-CN" altLang="en-US" sz="2400" b="0">
                <a:ea typeface="华文中宋" panose="02010600040101010101" pitchFamily="2" charset="-122"/>
              </a:rPr>
              <a:t>第一台机械计算机</a:t>
            </a:r>
            <a:endParaRPr lang="en-US" altLang="zh-CN" sz="2400" b="0">
              <a:ea typeface="华文中宋" panose="02010600040101010101" pitchFamily="2" charset="-122"/>
            </a:endParaRPr>
          </a:p>
        </p:txBody>
      </p:sp>
      <p:sp>
        <p:nvSpPr>
          <p:cNvPr id="1484803" name="Text Box 3"/>
          <p:cNvSpPr txBox="1">
            <a:spLocks noChangeArrowheads="1"/>
          </p:cNvSpPr>
          <p:nvPr/>
        </p:nvSpPr>
        <p:spPr bwMode="auto">
          <a:xfrm>
            <a:off x="691388" y="1911020"/>
            <a:ext cx="6454775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en-US" altLang="zh-CN" b="0"/>
              <a:t> </a:t>
            </a:r>
            <a:r>
              <a:rPr lang="en-US" altLang="zh-CN" sz="2400"/>
              <a:t>Blaise Pascal</a:t>
            </a:r>
            <a:r>
              <a:rPr lang="en-US" altLang="zh-CN" b="0"/>
              <a:t> (1623</a:t>
            </a:r>
            <a:r>
              <a:rPr lang="zh-CN" altLang="en-US" b="0"/>
              <a:t>～</a:t>
            </a:r>
            <a:r>
              <a:rPr lang="en-US" altLang="zh-CN" b="0"/>
              <a:t>1662) </a:t>
            </a:r>
            <a:endParaRPr lang="zh-CN" altLang="en-US" b="0"/>
          </a:p>
          <a:p>
            <a:pPr>
              <a:lnSpc>
                <a:spcPct val="13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en-US" altLang="zh-CN" b="0"/>
              <a:t>1642</a:t>
            </a:r>
            <a:r>
              <a:rPr lang="zh-CN" altLang="en-US" b="0"/>
              <a:t>年研制成功一种齿轮式计算机器</a:t>
            </a:r>
            <a:endParaRPr lang="en-US" altLang="zh-CN" b="0"/>
          </a:p>
        </p:txBody>
      </p:sp>
      <p:pic>
        <p:nvPicPr>
          <p:cNvPr id="1484805" name="Picture 4" descr="PascalineRe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54" y="4721225"/>
            <a:ext cx="4032250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0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117" y="4721225"/>
            <a:ext cx="4767262" cy="213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84807" name="Rectangle 7"/>
          <p:cNvSpPr>
            <a:spLocks noChangeArrowheads="1"/>
          </p:cNvSpPr>
          <p:nvPr/>
        </p:nvSpPr>
        <p:spPr bwMode="auto">
          <a:xfrm>
            <a:off x="797751" y="3007982"/>
            <a:ext cx="6995121" cy="927914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rgbClr val="0066FF"/>
              </a:buClr>
              <a:buFont typeface="Wingdings" panose="05000000000000000000" pitchFamily="2" charset="2"/>
              <a:buNone/>
            </a:pPr>
            <a:r>
              <a:rPr lang="zh-CN" altLang="en-US" sz="1800" b="0">
                <a:solidFill>
                  <a:srgbClr val="FFFFEF"/>
                </a:solidFill>
              </a:rPr>
              <a:t> </a:t>
            </a:r>
            <a:r>
              <a:rPr lang="zh-CN" altLang="en-US" sz="1800">
                <a:solidFill>
                  <a:srgbClr val="FFFFEF"/>
                </a:solidFill>
              </a:rPr>
              <a:t>帕斯卡机的意义</a:t>
            </a:r>
            <a:r>
              <a:rPr lang="zh-CN" altLang="en-US" sz="1800" b="0">
                <a:solidFill>
                  <a:srgbClr val="FFFFEF"/>
                </a:solidFill>
              </a:rPr>
              <a:t>：</a:t>
            </a:r>
            <a:r>
              <a:rPr lang="zh-CN" altLang="zh-CN" b="0">
                <a:solidFill>
                  <a:srgbClr val="FFFFEF"/>
                </a:solidFill>
              </a:rPr>
              <a:t>它告诉人们</a:t>
            </a:r>
            <a:r>
              <a:rPr lang="zh-CN" altLang="zh-CN" sz="2000">
                <a:solidFill>
                  <a:srgbClr val="FFFFEF"/>
                </a:solidFill>
              </a:rPr>
              <a:t>“用</a:t>
            </a:r>
            <a:r>
              <a:rPr lang="zh-CN" altLang="zh-CN" sz="2000" u="sng">
                <a:solidFill>
                  <a:srgbClr val="FFFFEF"/>
                </a:solidFill>
              </a:rPr>
              <a:t>纯机械装置</a:t>
            </a:r>
            <a:r>
              <a:rPr lang="zh-CN" altLang="zh-CN" sz="2000">
                <a:solidFill>
                  <a:srgbClr val="FFFFEF"/>
                </a:solidFill>
              </a:rPr>
              <a:t>可代替人的思维和记忆”</a:t>
            </a:r>
            <a:r>
              <a:rPr lang="zh-CN" altLang="zh-CN" b="0">
                <a:solidFill>
                  <a:srgbClr val="FFFFEF"/>
                </a:solidFill>
              </a:rPr>
              <a:t>。</a:t>
            </a:r>
            <a:r>
              <a:rPr lang="zh-CN" altLang="en-US" b="0">
                <a:solidFill>
                  <a:srgbClr val="FFFFEF"/>
                </a:solidFill>
              </a:rPr>
              <a:t>开辟了</a:t>
            </a:r>
            <a:r>
              <a:rPr lang="zh-CN" altLang="en-US" sz="2000" u="sng">
                <a:solidFill>
                  <a:srgbClr val="FFFFEF"/>
                </a:solidFill>
              </a:rPr>
              <a:t>自动计算</a:t>
            </a:r>
            <a:r>
              <a:rPr lang="zh-CN" altLang="en-US" b="0">
                <a:solidFill>
                  <a:srgbClr val="FFFFEF"/>
                </a:solidFill>
              </a:rPr>
              <a:t>的道路。</a:t>
            </a:r>
            <a:endParaRPr lang="en-US" altLang="zh-CN" b="0">
              <a:solidFill>
                <a:srgbClr val="FFFFEF"/>
              </a:solidFill>
            </a:endParaRP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E80223E1-F0AC-4F5A-B4D8-AD271E874C87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(7)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机械计算的探索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 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E5BCBD04-AC19-41F9-B8EB-CC0C0639AB20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本课程学习什么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84804" name="Picture 4" descr="98_3_d50d4518ce238b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992" y="1263649"/>
            <a:ext cx="2322512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5579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850" name="Text Box 2"/>
          <p:cNvSpPr txBox="1">
            <a:spLocks noChangeArrowheads="1"/>
          </p:cNvSpPr>
          <p:nvPr/>
        </p:nvSpPr>
        <p:spPr bwMode="auto">
          <a:xfrm>
            <a:off x="707570" y="1887140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400" b="0" dirty="0">
                <a:ea typeface="华文中宋" panose="02010600040101010101" pitchFamily="2" charset="-122"/>
              </a:rPr>
              <a:t>莱布尼茨</a:t>
            </a:r>
            <a:endParaRPr lang="en-US" altLang="zh-CN" sz="2400" b="0" dirty="0">
              <a:ea typeface="华文中宋" panose="02010600040101010101" pitchFamily="2" charset="-122"/>
            </a:endParaRPr>
          </a:p>
        </p:txBody>
      </p:sp>
      <p:sp>
        <p:nvSpPr>
          <p:cNvPr id="1486851" name="Text Box 3"/>
          <p:cNvSpPr txBox="1">
            <a:spLocks noChangeArrowheads="1"/>
          </p:cNvSpPr>
          <p:nvPr/>
        </p:nvSpPr>
        <p:spPr bwMode="auto">
          <a:xfrm>
            <a:off x="707570" y="2371192"/>
            <a:ext cx="5788025" cy="171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en-US" altLang="zh-CN" b="0" dirty="0"/>
              <a:t> </a:t>
            </a:r>
            <a:r>
              <a:rPr lang="en-US" altLang="en-US" b="0" dirty="0"/>
              <a:t>Gottfried Wilhelm Leibniz (1646～1716)</a:t>
            </a:r>
            <a:r>
              <a:rPr lang="zh-CN" altLang="en-US" b="0" dirty="0"/>
              <a:t>，</a:t>
            </a:r>
            <a:r>
              <a:rPr lang="en-US" altLang="en-US" b="0" dirty="0" err="1"/>
              <a:t>德国数学家</a:t>
            </a:r>
            <a:r>
              <a:rPr lang="en-US" altLang="en-US" b="0" dirty="0"/>
              <a:t>。</a:t>
            </a:r>
            <a:endParaRPr lang="en-US" altLang="zh-CN" b="0" dirty="0"/>
          </a:p>
          <a:p>
            <a:pPr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CC0000"/>
                </a:solidFill>
              </a:rPr>
              <a:t>莱布尼茨机的意义</a:t>
            </a:r>
            <a:r>
              <a:rPr lang="zh-CN" altLang="en-US" b="0" dirty="0"/>
              <a:t>：</a:t>
            </a:r>
            <a:r>
              <a:rPr lang="zh-CN" altLang="en-US" sz="2000" dirty="0">
                <a:solidFill>
                  <a:schemeClr val="accent2"/>
                </a:solidFill>
              </a:rPr>
              <a:t>连续重复自动执行</a:t>
            </a:r>
            <a:r>
              <a:rPr lang="zh-CN" altLang="en-US" b="0" dirty="0"/>
              <a:t>。</a:t>
            </a:r>
          </a:p>
          <a:p>
            <a:pPr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b="0" dirty="0">
                <a:cs typeface="Arial" panose="020B0604020202020204" pitchFamily="34" charset="0"/>
              </a:rPr>
              <a:t>提出了</a:t>
            </a:r>
            <a:r>
              <a:rPr lang="zh-CN" altLang="en-US" sz="2000" u="sng" dirty="0">
                <a:solidFill>
                  <a:schemeClr val="accent2"/>
                </a:solidFill>
                <a:cs typeface="Arial" panose="020B0604020202020204" pitchFamily="34" charset="0"/>
              </a:rPr>
              <a:t>二进制数</a:t>
            </a:r>
            <a:r>
              <a:rPr lang="zh-CN" altLang="en-US" b="0" dirty="0">
                <a:cs typeface="Arial" panose="020B0604020202020204" pitchFamily="34" charset="0"/>
              </a:rPr>
              <a:t>及其</a:t>
            </a:r>
            <a:r>
              <a:rPr lang="zh-CN" altLang="en-US" sz="2000" u="sng" dirty="0">
                <a:solidFill>
                  <a:schemeClr val="accent2"/>
                </a:solidFill>
                <a:cs typeface="Arial" panose="020B0604020202020204" pitchFamily="34" charset="0"/>
              </a:rPr>
              <a:t>计算规则</a:t>
            </a:r>
            <a:r>
              <a:rPr lang="zh-CN" altLang="en-US" b="0" dirty="0">
                <a:cs typeface="Arial" panose="020B0604020202020204" pitchFamily="34" charset="0"/>
              </a:rPr>
              <a:t>；</a:t>
            </a:r>
          </a:p>
          <a:p>
            <a:pPr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sz="2000" u="sng" dirty="0">
                <a:solidFill>
                  <a:schemeClr val="accent2"/>
                </a:solidFill>
                <a:cs typeface="Arial" panose="020B0604020202020204" pitchFamily="34" charset="0"/>
              </a:rPr>
              <a:t>数理逻辑</a:t>
            </a:r>
            <a:r>
              <a:rPr lang="zh-CN" altLang="en-US" b="0" dirty="0">
                <a:cs typeface="Arial" panose="020B0604020202020204" pitchFamily="34" charset="0"/>
              </a:rPr>
              <a:t>的创始人</a:t>
            </a:r>
          </a:p>
        </p:txBody>
      </p:sp>
      <p:grpSp>
        <p:nvGrpSpPr>
          <p:cNvPr id="1486853" name="Group 5"/>
          <p:cNvGrpSpPr>
            <a:grpSpLocks/>
          </p:cNvGrpSpPr>
          <p:nvPr/>
        </p:nvGrpSpPr>
        <p:grpSpPr bwMode="auto">
          <a:xfrm>
            <a:off x="3212320" y="3635375"/>
            <a:ext cx="8505825" cy="3222625"/>
            <a:chOff x="230" y="2195"/>
            <a:chExt cx="5358" cy="2030"/>
          </a:xfrm>
        </p:grpSpPr>
        <p:pic>
          <p:nvPicPr>
            <p:cNvPr id="148685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" y="2195"/>
              <a:ext cx="2689" cy="20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86855" name="Text Box 7"/>
            <p:cNvSpPr txBox="1">
              <a:spLocks noChangeArrowheads="1"/>
            </p:cNvSpPr>
            <p:nvPr/>
          </p:nvSpPr>
          <p:spPr bwMode="auto">
            <a:xfrm>
              <a:off x="2742" y="2201"/>
              <a:ext cx="2842" cy="8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>
                  <a:solidFill>
                    <a:srgbClr val="FFFFEF"/>
                  </a:solidFill>
                </a:rPr>
                <a:t>是基于十进制设计机器，还是基于二进制设计机器？</a:t>
              </a:r>
            </a:p>
            <a:p>
              <a:pPr>
                <a:lnSpc>
                  <a:spcPct val="130000"/>
                </a:lnSpc>
              </a:pPr>
              <a:r>
                <a:rPr lang="zh-CN" altLang="en-US">
                  <a:solidFill>
                    <a:srgbClr val="FFFFEF"/>
                  </a:solidFill>
                </a:rPr>
                <a:t>如果基于二进制设计机器，那其处理规则又是怎样的呢？</a:t>
              </a:r>
            </a:p>
          </p:txBody>
        </p:sp>
        <p:pic>
          <p:nvPicPr>
            <p:cNvPr id="1486856" name="Picture 8" descr="leibniz-calc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0" y="3068"/>
              <a:ext cx="2848" cy="1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圆角矩形 73">
            <a:extLst>
              <a:ext uri="{FF2B5EF4-FFF2-40B4-BE49-F238E27FC236}">
                <a16:creationId xmlns:a16="http://schemas.microsoft.com/office/drawing/2014/main" id="{C178D5E2-D4ED-4CE4-BDAC-EF666DA28C58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(7)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机械计算的探索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 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288C794-6F81-495A-B9CE-1168AA7F7F6A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本课程学习什么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86852" name="Picture 4" descr="98_3_2b9fdcfa3b0885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759" y="1247230"/>
            <a:ext cx="1763352" cy="239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0303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898" name="Text Box 2"/>
          <p:cNvSpPr txBox="1">
            <a:spLocks noChangeArrowheads="1"/>
          </p:cNvSpPr>
          <p:nvPr/>
        </p:nvSpPr>
        <p:spPr bwMode="auto">
          <a:xfrm>
            <a:off x="610635" y="1938217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400" b="0" dirty="0">
                <a:ea typeface="华文中宋" panose="02010600040101010101" pitchFamily="2" charset="-122"/>
              </a:rPr>
              <a:t>其他重要工作</a:t>
            </a:r>
            <a:endParaRPr lang="en-US" altLang="zh-CN" sz="2400" b="0" dirty="0">
              <a:ea typeface="华文中宋" panose="02010600040101010101" pitchFamily="2" charset="-122"/>
            </a:endParaRPr>
          </a:p>
        </p:txBody>
      </p:sp>
      <p:sp>
        <p:nvSpPr>
          <p:cNvPr id="1488899" name="Text Box 3"/>
          <p:cNvSpPr txBox="1">
            <a:spLocks noChangeArrowheads="1"/>
          </p:cNvSpPr>
          <p:nvPr/>
        </p:nvSpPr>
        <p:spPr bwMode="auto">
          <a:xfrm>
            <a:off x="610635" y="2395417"/>
            <a:ext cx="10438601" cy="1688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en-US" altLang="zh-CN" b="0" dirty="0"/>
              <a:t>1834</a:t>
            </a:r>
            <a:r>
              <a:rPr lang="zh-CN" altLang="en-US" b="0" dirty="0"/>
              <a:t>年：巴贝奇</a:t>
            </a:r>
            <a:r>
              <a:rPr lang="en-US" altLang="zh-CN" b="0" dirty="0"/>
              <a:t>(</a:t>
            </a:r>
            <a:r>
              <a:rPr kumimoji="0" lang="en-US" altLang="zh-CN" dirty="0"/>
              <a:t>Charles Babbage</a:t>
            </a:r>
            <a:r>
              <a:rPr lang="en-US" altLang="zh-CN" b="0" dirty="0"/>
              <a:t>)</a:t>
            </a:r>
            <a:r>
              <a:rPr lang="zh-CN" altLang="en-US" b="0" dirty="0"/>
              <a:t>，</a:t>
            </a:r>
            <a:r>
              <a:rPr lang="zh-CN" altLang="en-US" sz="2000" u="sng" dirty="0">
                <a:solidFill>
                  <a:schemeClr val="accent2"/>
                </a:solidFill>
              </a:rPr>
              <a:t>分析机</a:t>
            </a:r>
            <a:r>
              <a:rPr lang="zh-CN" altLang="en-US" b="0" dirty="0"/>
              <a:t>的概念</a:t>
            </a:r>
            <a:r>
              <a:rPr lang="en-US" altLang="zh-CN" b="0" dirty="0"/>
              <a:t>----</a:t>
            </a:r>
            <a:r>
              <a:rPr lang="zh-CN" altLang="en-US" sz="2000" u="sng" dirty="0">
                <a:solidFill>
                  <a:srgbClr val="CC0000"/>
                </a:solidFill>
              </a:rPr>
              <a:t>可执行程序的机器</a:t>
            </a:r>
            <a:r>
              <a:rPr lang="zh-CN" altLang="en-US" b="0" dirty="0"/>
              <a:t>。</a:t>
            </a:r>
            <a:endParaRPr lang="zh-CN" altLang="en-US" sz="1800" b="0" dirty="0"/>
          </a:p>
          <a:p>
            <a:pPr algn="just"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en-US" altLang="zh-CN" b="0" dirty="0"/>
              <a:t>1805</a:t>
            </a:r>
            <a:r>
              <a:rPr lang="zh-CN" altLang="en-US" b="0" dirty="0"/>
              <a:t>年： 杰卡德</a:t>
            </a:r>
            <a:r>
              <a:rPr lang="en-US" altLang="zh-CN" b="0" dirty="0"/>
              <a:t>(</a:t>
            </a:r>
            <a:r>
              <a:rPr lang="en-US" altLang="zh-CN" b="0" dirty="0" err="1"/>
              <a:t>J.Jacquard</a:t>
            </a:r>
            <a:r>
              <a:rPr lang="en-US" altLang="zh-CN" b="0" dirty="0"/>
              <a:t>)</a:t>
            </a:r>
            <a:r>
              <a:rPr lang="zh-CN" altLang="en-US" b="0" dirty="0"/>
              <a:t>，</a:t>
            </a:r>
            <a:r>
              <a:rPr lang="en-US" altLang="en-US" sz="2000" u="sng" dirty="0" err="1">
                <a:solidFill>
                  <a:schemeClr val="accent2"/>
                </a:solidFill>
              </a:rPr>
              <a:t>打孔卡</a:t>
            </a:r>
            <a:r>
              <a:rPr lang="zh-CN" altLang="en-US" b="0" dirty="0"/>
              <a:t>，实践了</a:t>
            </a:r>
            <a:r>
              <a:rPr lang="zh-CN" altLang="en-US" sz="2000" u="sng" dirty="0">
                <a:solidFill>
                  <a:srgbClr val="CC0000"/>
                </a:solidFill>
              </a:rPr>
              <a:t>输入手段</a:t>
            </a:r>
            <a:r>
              <a:rPr lang="zh-CN" altLang="en-US" b="0" dirty="0"/>
              <a:t>问题</a:t>
            </a:r>
            <a:r>
              <a:rPr lang="zh-CN" altLang="en-US" sz="1800" b="0" dirty="0"/>
              <a:t>。</a:t>
            </a:r>
          </a:p>
          <a:p>
            <a:pPr algn="just"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en-US" altLang="zh-CN" b="0" dirty="0"/>
              <a:t>1854</a:t>
            </a:r>
            <a:r>
              <a:rPr lang="zh-CN" altLang="en-US" b="0" dirty="0"/>
              <a:t>年：布尔创立</a:t>
            </a:r>
            <a:r>
              <a:rPr lang="zh-CN" altLang="en-US" sz="2000" u="sng" dirty="0">
                <a:solidFill>
                  <a:schemeClr val="accent2"/>
                </a:solidFill>
              </a:rPr>
              <a:t>布尔代数</a:t>
            </a:r>
            <a:r>
              <a:rPr lang="zh-CN" altLang="en-US" b="0" dirty="0"/>
              <a:t>，为</a:t>
            </a:r>
            <a:r>
              <a:rPr lang="zh-CN" altLang="en-US" sz="2000" u="sng" dirty="0">
                <a:solidFill>
                  <a:srgbClr val="CC0000"/>
                </a:solidFill>
              </a:rPr>
              <a:t>数字计算机的电路设计</a:t>
            </a:r>
            <a:r>
              <a:rPr lang="zh-CN" altLang="en-US" b="0" dirty="0"/>
              <a:t>提供了理论基础。</a:t>
            </a:r>
          </a:p>
          <a:p>
            <a:pPr algn="just"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en-US" altLang="zh-CN" b="0" dirty="0"/>
              <a:t>… …(</a:t>
            </a:r>
            <a:r>
              <a:rPr lang="zh-CN" altLang="en-US" b="0" dirty="0"/>
              <a:t>请同学课后补充</a:t>
            </a:r>
            <a:r>
              <a:rPr lang="en-US" altLang="zh-CN" b="0" dirty="0"/>
              <a:t>)</a:t>
            </a:r>
          </a:p>
        </p:txBody>
      </p:sp>
      <p:pic>
        <p:nvPicPr>
          <p:cNvPr id="14889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332" y="3763962"/>
            <a:ext cx="3635663" cy="309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889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995" y="3763963"/>
            <a:ext cx="3405188" cy="309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88902" name="Rectangle 6"/>
          <p:cNvSpPr>
            <a:spLocks noChangeArrowheads="1"/>
          </p:cNvSpPr>
          <p:nvPr/>
        </p:nvSpPr>
        <p:spPr bwMode="auto">
          <a:xfrm>
            <a:off x="7157244" y="6395495"/>
            <a:ext cx="27655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巴贝奇差分机与分析机</a:t>
            </a:r>
          </a:p>
        </p:txBody>
      </p:sp>
      <p:pic>
        <p:nvPicPr>
          <p:cNvPr id="14889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132" y="4818062"/>
            <a:ext cx="16002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圆角矩形 73">
            <a:extLst>
              <a:ext uri="{FF2B5EF4-FFF2-40B4-BE49-F238E27FC236}">
                <a16:creationId xmlns:a16="http://schemas.microsoft.com/office/drawing/2014/main" id="{9A2E67CF-C7A2-4421-B495-DAFED661BE8A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(7)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机械计算的探索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 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AA885CA-AD90-41EC-BDE3-2BAD7D1E3DE8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本课程学习什么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5823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946" name="Line 2"/>
          <p:cNvSpPr>
            <a:spLocks noChangeShapeType="1"/>
          </p:cNvSpPr>
          <p:nvPr/>
        </p:nvSpPr>
        <p:spPr bwMode="auto">
          <a:xfrm flipV="1">
            <a:off x="2535191" y="2339076"/>
            <a:ext cx="7812087" cy="374332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490947" name="Picture 3" descr="W020070212335618391849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6F8F7"/>
              </a:clrFrom>
              <a:clrTo>
                <a:srgbClr val="F6F8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53" y="5741089"/>
            <a:ext cx="1800225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0948" name="Text Box 4"/>
          <p:cNvSpPr txBox="1">
            <a:spLocks noChangeArrowheads="1"/>
          </p:cNvSpPr>
          <p:nvPr/>
        </p:nvSpPr>
        <p:spPr bwMode="auto">
          <a:xfrm>
            <a:off x="3146378" y="6169713"/>
            <a:ext cx="158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计算辅助工具</a:t>
            </a:r>
            <a:endParaRPr lang="en-US" altLang="zh-CN"/>
          </a:p>
        </p:txBody>
      </p:sp>
      <p:pic>
        <p:nvPicPr>
          <p:cNvPr id="1490949" name="Picture 5" descr="leibniz-cal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793" y="4377283"/>
            <a:ext cx="2881312" cy="123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0950" name="Text Box 6"/>
          <p:cNvSpPr txBox="1">
            <a:spLocks noChangeArrowheads="1"/>
          </p:cNvSpPr>
          <p:nvPr/>
        </p:nvSpPr>
        <p:spPr bwMode="auto">
          <a:xfrm>
            <a:off x="3938541" y="5358500"/>
            <a:ext cx="5576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Pascal</a:t>
            </a:r>
            <a:r>
              <a:rPr lang="zh-CN" altLang="en-US"/>
              <a:t>机械计算机</a:t>
            </a:r>
            <a:r>
              <a:rPr lang="en-US" altLang="zh-CN"/>
              <a:t>: </a:t>
            </a:r>
            <a:r>
              <a:rPr lang="zh-CN" altLang="en-US" sz="2400">
                <a:solidFill>
                  <a:srgbClr val="CC0000"/>
                </a:solidFill>
              </a:rPr>
              <a:t>自动计算</a:t>
            </a:r>
            <a:r>
              <a:rPr lang="en-US" altLang="zh-CN" sz="2000">
                <a:solidFill>
                  <a:srgbClr val="CC0000"/>
                </a:solidFill>
              </a:rPr>
              <a:t>--</a:t>
            </a:r>
            <a:r>
              <a:rPr lang="zh-CN" altLang="en-US" sz="2000">
                <a:solidFill>
                  <a:srgbClr val="CC0000"/>
                </a:solidFill>
              </a:rPr>
              <a:t>固定的计算规则</a:t>
            </a:r>
          </a:p>
        </p:txBody>
      </p:sp>
      <p:pic>
        <p:nvPicPr>
          <p:cNvPr id="1490951" name="Picture 4" descr="1029767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124" y="2689439"/>
            <a:ext cx="1943100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0952" name="Text Box 8"/>
          <p:cNvSpPr txBox="1">
            <a:spLocks noChangeArrowheads="1"/>
          </p:cNvSpPr>
          <p:nvPr/>
        </p:nvSpPr>
        <p:spPr bwMode="auto">
          <a:xfrm>
            <a:off x="5341687" y="4564277"/>
            <a:ext cx="37052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zh-CN" dirty="0"/>
              <a:t>Babbage</a:t>
            </a:r>
            <a:r>
              <a:rPr lang="zh-CN" altLang="en-US" dirty="0"/>
              <a:t>机械计算机</a:t>
            </a:r>
            <a:r>
              <a:rPr lang="en-US" altLang="zh-CN" dirty="0"/>
              <a:t>: </a:t>
            </a:r>
            <a:r>
              <a:rPr lang="en-US" altLang="zh-CN" sz="2400" dirty="0">
                <a:solidFill>
                  <a:srgbClr val="CC0000"/>
                </a:solidFill>
              </a:rPr>
              <a:t>(</a:t>
            </a:r>
            <a:r>
              <a:rPr lang="zh-CN" altLang="en-US" sz="2400" dirty="0">
                <a:solidFill>
                  <a:srgbClr val="CC0000"/>
                </a:solidFill>
              </a:rPr>
              <a:t>特定</a:t>
            </a:r>
            <a:r>
              <a:rPr lang="en-US" altLang="zh-CN" sz="2400" dirty="0">
                <a:solidFill>
                  <a:srgbClr val="CC0000"/>
                </a:solidFill>
              </a:rPr>
              <a:t>)</a:t>
            </a:r>
            <a:r>
              <a:rPr lang="zh-CN" altLang="en-US" sz="2400" dirty="0">
                <a:solidFill>
                  <a:srgbClr val="CC0000"/>
                </a:solidFill>
              </a:rPr>
              <a:t>程序 </a:t>
            </a:r>
            <a:r>
              <a:rPr lang="en-US" altLang="zh-CN" sz="2000" dirty="0">
                <a:solidFill>
                  <a:srgbClr val="CC0000"/>
                </a:solidFill>
              </a:rPr>
              <a:t>--</a:t>
            </a:r>
            <a:r>
              <a:rPr lang="zh-CN" altLang="en-US" sz="2000" dirty="0">
                <a:solidFill>
                  <a:srgbClr val="CC0000"/>
                </a:solidFill>
              </a:rPr>
              <a:t>可有限变化的计算规则</a:t>
            </a:r>
          </a:p>
        </p:txBody>
      </p:sp>
      <p:pic>
        <p:nvPicPr>
          <p:cNvPr id="1490953" name="Picture 9" descr="pgf04121307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078" y="1824250"/>
            <a:ext cx="19812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0954" name="Text Box 10"/>
          <p:cNvSpPr txBox="1">
            <a:spLocks noChangeArrowheads="1"/>
          </p:cNvSpPr>
          <p:nvPr/>
        </p:nvSpPr>
        <p:spPr bwMode="auto">
          <a:xfrm>
            <a:off x="7921579" y="3657814"/>
            <a:ext cx="27019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/>
              <a:t>现代计算机：</a:t>
            </a:r>
            <a:r>
              <a:rPr lang="zh-CN" altLang="en-US" sz="2000" dirty="0">
                <a:solidFill>
                  <a:srgbClr val="CC0000"/>
                </a:solidFill>
              </a:rPr>
              <a:t>一般程序</a:t>
            </a:r>
          </a:p>
          <a:p>
            <a:r>
              <a:rPr lang="en-US" altLang="zh-CN" sz="2000" dirty="0">
                <a:solidFill>
                  <a:srgbClr val="CC0000"/>
                </a:solidFill>
              </a:rPr>
              <a:t>--</a:t>
            </a:r>
            <a:r>
              <a:rPr lang="zh-CN" altLang="en-US" sz="2000" dirty="0">
                <a:solidFill>
                  <a:srgbClr val="CC0000"/>
                </a:solidFill>
              </a:rPr>
              <a:t>任意可变的计算规则</a:t>
            </a:r>
          </a:p>
        </p:txBody>
      </p:sp>
      <p:sp>
        <p:nvSpPr>
          <p:cNvPr id="1490955" name="Text Box 11"/>
          <p:cNvSpPr txBox="1">
            <a:spLocks noChangeArrowheads="1"/>
          </p:cNvSpPr>
          <p:nvPr/>
        </p:nvSpPr>
        <p:spPr bwMode="auto">
          <a:xfrm>
            <a:off x="663610" y="1934772"/>
            <a:ext cx="5206875" cy="105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0">
                <a:latin typeface="华文中宋" panose="02010600040101010101" pitchFamily="2" charset="-122"/>
                <a:ea typeface="华文中宋" panose="02010600040101010101" pitchFamily="2" charset="-122"/>
              </a:rPr>
              <a:t>机械计算的简要发展历程是怎样的？ </a:t>
            </a:r>
          </a:p>
          <a:p>
            <a:pPr>
              <a:lnSpc>
                <a:spcPct val="130000"/>
              </a:lnSpc>
              <a:buSzPct val="80000"/>
              <a:buFont typeface="Wingdings" panose="05000000000000000000" pitchFamily="2" charset="2"/>
              <a:buChar char="u"/>
            </a:pPr>
            <a:r>
              <a:rPr lang="zh-CN" altLang="en-US" sz="2400">
                <a:solidFill>
                  <a:srgbClr val="CC0000"/>
                </a:solidFill>
              </a:rPr>
              <a:t>从表示</a:t>
            </a:r>
            <a:r>
              <a:rPr lang="en-US" altLang="zh-CN" sz="2400">
                <a:solidFill>
                  <a:srgbClr val="CC0000"/>
                </a:solidFill>
              </a:rPr>
              <a:t>-</a:t>
            </a:r>
            <a:r>
              <a:rPr lang="zh-CN" altLang="en-US" sz="2400">
                <a:solidFill>
                  <a:srgbClr val="CC0000"/>
                </a:solidFill>
              </a:rPr>
              <a:t>自动存储</a:t>
            </a:r>
            <a:r>
              <a:rPr lang="en-US" altLang="zh-CN" sz="2400">
                <a:solidFill>
                  <a:srgbClr val="CC0000"/>
                </a:solidFill>
              </a:rPr>
              <a:t>-</a:t>
            </a:r>
            <a:r>
              <a:rPr lang="zh-CN" altLang="en-US" sz="2400">
                <a:solidFill>
                  <a:srgbClr val="CC0000"/>
                </a:solidFill>
              </a:rPr>
              <a:t>自动执行的角度</a:t>
            </a: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C36A3AC7-04F0-4057-AC03-D5DE445F5125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(8) </a:t>
            </a:r>
            <a:r>
              <a:rPr kumimoji="0" lang="zh-CN" altLang="en-US" sz="24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计算的探索路径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 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4F8F33B0-8E29-4794-B478-0A2CDF98122C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本课程学习什么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7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0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0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90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90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90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90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9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9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90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90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90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90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0950" grpId="0"/>
      <p:bldP spid="1490952" grpId="0"/>
      <p:bldP spid="14909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34543" y="193179"/>
            <a:ext cx="11073674" cy="658591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 引论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走马观花看导论</a:t>
            </a: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746868" y="1320354"/>
            <a:ext cx="6567824" cy="3397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  <a:cs typeface="+mn-cs"/>
              </a:rPr>
              <a:t>一、</a:t>
            </a:r>
            <a:r>
              <a:rPr lang="zh-CN" altLang="en-US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为什么要学习本课程</a:t>
            </a:r>
            <a:endParaRPr lang="en-US" altLang="zh-CN" sz="2800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微软雅黑" pitchFamily="34" charset="-122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2800" b="1" dirty="0">
                <a:solidFill>
                  <a:schemeClr val="bg2"/>
                </a:solidFill>
                <a:latin typeface="微软雅黑" pitchFamily="34" charset="-122"/>
              </a:rPr>
              <a:t>二、本课程学习什么</a:t>
            </a:r>
            <a:endParaRPr lang="en-US" altLang="zh-CN" sz="2800" b="1" dirty="0">
              <a:solidFill>
                <a:schemeClr val="bg2"/>
              </a:solidFill>
              <a:latin typeface="微软雅黑" pitchFamily="34" charset="-122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2800" dirty="0">
                <a:solidFill>
                  <a:schemeClr val="bg2"/>
                </a:solidFill>
                <a:latin typeface="微软雅黑" pitchFamily="34" charset="-122"/>
              </a:rPr>
              <a:t>三、怎样学习本课程</a:t>
            </a:r>
            <a:endParaRPr lang="en-US" altLang="zh-CN" sz="2800" b="1" dirty="0">
              <a:solidFill>
                <a:schemeClr val="bg2"/>
              </a:solidFill>
              <a:latin typeface="微软雅黑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chemeClr val="bg2"/>
                </a:solidFill>
              </a:rPr>
              <a:t>四、电子自动计算</a:t>
            </a:r>
            <a:r>
              <a:rPr lang="zh-CN" altLang="en-US" sz="2800" dirty="0">
                <a:solidFill>
                  <a:schemeClr val="bg2"/>
                </a:solidFill>
              </a:rPr>
              <a:t>的发展历程</a:t>
            </a:r>
            <a:endParaRPr lang="zh-CN" altLang="en-US" sz="2800" b="1" dirty="0">
              <a:solidFill>
                <a:schemeClr val="bg2"/>
              </a:solidFill>
            </a:endParaRPr>
          </a:p>
          <a:p>
            <a:pPr lvl="0" defTabSz="4572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2"/>
                </a:solidFill>
              </a:rPr>
              <a:t>五、什么是计算思维</a:t>
            </a:r>
            <a:endParaRPr lang="en-US" altLang="zh-CN" sz="2800" dirty="0">
              <a:solidFill>
                <a:schemeClr val="bg2"/>
              </a:solidFill>
            </a:endParaRPr>
          </a:p>
          <a:p>
            <a:pPr lvl="0" defTabSz="4572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2"/>
                </a:solidFill>
              </a:rPr>
              <a:t>六、大学计算思维教育空间</a:t>
            </a:r>
            <a:r>
              <a:rPr lang="en-US" altLang="zh-CN" sz="2800" dirty="0">
                <a:solidFill>
                  <a:schemeClr val="bg2"/>
                </a:solidFill>
              </a:rPr>
              <a:t>—</a:t>
            </a:r>
            <a:r>
              <a:rPr lang="zh-CN" altLang="en-US" sz="2800" dirty="0">
                <a:solidFill>
                  <a:schemeClr val="bg2"/>
                </a:solidFill>
              </a:rPr>
              <a:t>计算之树</a:t>
            </a:r>
            <a:r>
              <a:rPr lang="en-US" altLang="zh-CN" sz="2800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3538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994" name="Group 2"/>
          <p:cNvGrpSpPr>
            <a:grpSpLocks/>
          </p:cNvGrpSpPr>
          <p:nvPr/>
        </p:nvGrpSpPr>
        <p:grpSpPr bwMode="auto">
          <a:xfrm>
            <a:off x="2730999" y="2166817"/>
            <a:ext cx="1425575" cy="1187450"/>
            <a:chOff x="486" y="2211"/>
            <a:chExt cx="898" cy="748"/>
          </a:xfrm>
        </p:grpSpPr>
        <p:sp>
          <p:nvSpPr>
            <p:cNvPr id="2" name="AutoShape 39"/>
            <p:cNvSpPr>
              <a:spLocks noChangeArrowheads="1"/>
            </p:cNvSpPr>
            <p:nvPr/>
          </p:nvSpPr>
          <p:spPr bwMode="gray">
            <a:xfrm>
              <a:off x="486" y="2211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Oval 40"/>
            <p:cNvSpPr>
              <a:spLocks noChangeArrowheads="1"/>
            </p:cNvSpPr>
            <p:nvPr/>
          </p:nvSpPr>
          <p:spPr bwMode="gray">
            <a:xfrm>
              <a:off x="560" y="2273"/>
              <a:ext cx="750" cy="625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Text Box 84"/>
            <p:cNvSpPr txBox="1">
              <a:spLocks noChangeArrowheads="1"/>
            </p:cNvSpPr>
            <p:nvPr/>
          </p:nvSpPr>
          <p:spPr bwMode="auto">
            <a:xfrm>
              <a:off x="563" y="2422"/>
              <a:ext cx="74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 sz="2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</a:p>
          </p:txBody>
        </p:sp>
      </p:grpSp>
      <p:grpSp>
        <p:nvGrpSpPr>
          <p:cNvPr id="1492998" name="Group 6"/>
          <p:cNvGrpSpPr>
            <a:grpSpLocks/>
          </p:cNvGrpSpPr>
          <p:nvPr/>
        </p:nvGrpSpPr>
        <p:grpSpPr bwMode="auto">
          <a:xfrm>
            <a:off x="4175624" y="2166817"/>
            <a:ext cx="1425575" cy="1187450"/>
            <a:chOff x="1756" y="2240"/>
            <a:chExt cx="898" cy="748"/>
          </a:xfrm>
        </p:grpSpPr>
        <p:sp>
          <p:nvSpPr>
            <p:cNvPr id="5" name="AutoShape 39"/>
            <p:cNvSpPr>
              <a:spLocks noChangeArrowheads="1"/>
            </p:cNvSpPr>
            <p:nvPr/>
          </p:nvSpPr>
          <p:spPr bwMode="gray">
            <a:xfrm>
              <a:off x="1756" y="224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Oval 40"/>
            <p:cNvSpPr>
              <a:spLocks noChangeArrowheads="1"/>
            </p:cNvSpPr>
            <p:nvPr/>
          </p:nvSpPr>
          <p:spPr bwMode="gray">
            <a:xfrm>
              <a:off x="1830" y="2302"/>
              <a:ext cx="750" cy="625"/>
            </a:xfrm>
            <a:prstGeom prst="ellipse">
              <a:avLst/>
            </a:prstGeom>
            <a:solidFill>
              <a:schemeClr val="accent2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 Box 84"/>
            <p:cNvSpPr txBox="1">
              <a:spLocks noChangeArrowheads="1"/>
            </p:cNvSpPr>
            <p:nvPr/>
          </p:nvSpPr>
          <p:spPr bwMode="auto">
            <a:xfrm>
              <a:off x="1833" y="2317"/>
              <a:ext cx="743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 sz="2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机器计算</a:t>
              </a:r>
            </a:p>
          </p:txBody>
        </p:sp>
      </p:grpSp>
      <p:sp>
        <p:nvSpPr>
          <p:cNvPr id="1493002" name="AutoShape 10"/>
          <p:cNvSpPr>
            <a:spLocks noChangeArrowheads="1"/>
          </p:cNvSpPr>
          <p:nvPr/>
        </p:nvSpPr>
        <p:spPr bwMode="auto">
          <a:xfrm>
            <a:off x="5656761" y="2622430"/>
            <a:ext cx="817563" cy="277813"/>
          </a:xfrm>
          <a:prstGeom prst="rightArrow">
            <a:avLst>
              <a:gd name="adj1" fmla="val 50000"/>
              <a:gd name="adj2" fmla="val 73571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93003" name="Group 11"/>
          <p:cNvGrpSpPr>
            <a:grpSpLocks/>
          </p:cNvGrpSpPr>
          <p:nvPr/>
        </p:nvGrpSpPr>
        <p:grpSpPr bwMode="auto">
          <a:xfrm>
            <a:off x="6493374" y="2166817"/>
            <a:ext cx="1425575" cy="1187450"/>
            <a:chOff x="3448" y="2210"/>
            <a:chExt cx="898" cy="748"/>
          </a:xfrm>
        </p:grpSpPr>
        <p:sp>
          <p:nvSpPr>
            <p:cNvPr id="8" name="AutoShape 39"/>
            <p:cNvSpPr>
              <a:spLocks noChangeArrowheads="1"/>
            </p:cNvSpPr>
            <p:nvPr/>
          </p:nvSpPr>
          <p:spPr bwMode="gray">
            <a:xfrm>
              <a:off x="3448" y="221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Oval 40"/>
            <p:cNvSpPr>
              <a:spLocks noChangeArrowheads="1"/>
            </p:cNvSpPr>
            <p:nvPr/>
          </p:nvSpPr>
          <p:spPr bwMode="gray">
            <a:xfrm>
              <a:off x="3522" y="2272"/>
              <a:ext cx="750" cy="625"/>
            </a:xfrm>
            <a:prstGeom prst="ellipse">
              <a:avLst/>
            </a:prstGeom>
            <a:solidFill>
              <a:srgbClr val="009900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 Box 84"/>
            <p:cNvSpPr txBox="1">
              <a:spLocks noChangeArrowheads="1"/>
            </p:cNvSpPr>
            <p:nvPr/>
          </p:nvSpPr>
          <p:spPr bwMode="auto">
            <a:xfrm>
              <a:off x="3525" y="2421"/>
              <a:ext cx="74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 sz="2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r>
                <a:rPr kumimoji="0" lang="en-US" altLang="zh-CN" sz="2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 </a:t>
              </a:r>
            </a:p>
          </p:txBody>
        </p:sp>
      </p:grpSp>
      <p:grpSp>
        <p:nvGrpSpPr>
          <p:cNvPr id="1493008" name="Group 16"/>
          <p:cNvGrpSpPr>
            <a:grpSpLocks/>
          </p:cNvGrpSpPr>
          <p:nvPr/>
        </p:nvGrpSpPr>
        <p:grpSpPr bwMode="auto">
          <a:xfrm>
            <a:off x="7960224" y="2166817"/>
            <a:ext cx="1425575" cy="1187450"/>
            <a:chOff x="4140" y="2220"/>
            <a:chExt cx="898" cy="748"/>
          </a:xfrm>
        </p:grpSpPr>
        <p:sp>
          <p:nvSpPr>
            <p:cNvPr id="11" name="AutoShape 39"/>
            <p:cNvSpPr>
              <a:spLocks noChangeArrowheads="1"/>
            </p:cNvSpPr>
            <p:nvPr/>
          </p:nvSpPr>
          <p:spPr bwMode="gray">
            <a:xfrm>
              <a:off x="4140" y="222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val 40"/>
            <p:cNvSpPr>
              <a:spLocks noChangeArrowheads="1"/>
            </p:cNvSpPr>
            <p:nvPr/>
          </p:nvSpPr>
          <p:spPr bwMode="gray">
            <a:xfrm>
              <a:off x="4214" y="2282"/>
              <a:ext cx="750" cy="625"/>
            </a:xfrm>
            <a:prstGeom prst="ellipse">
              <a:avLst/>
            </a:prstGeom>
            <a:solidFill>
              <a:srgbClr val="669900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 Box 84"/>
            <p:cNvSpPr txBox="1">
              <a:spLocks noChangeArrowheads="1"/>
            </p:cNvSpPr>
            <p:nvPr/>
          </p:nvSpPr>
          <p:spPr bwMode="auto">
            <a:xfrm>
              <a:off x="4217" y="2335"/>
              <a:ext cx="74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程序自动执行</a:t>
              </a:r>
              <a:r>
                <a:rPr kumimoji="0" lang="en-US" altLang="zh-CN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 </a:t>
              </a:r>
            </a:p>
          </p:txBody>
        </p:sp>
      </p:grpSp>
      <p:grpSp>
        <p:nvGrpSpPr>
          <p:cNvPr id="1493012" name="Group 20"/>
          <p:cNvGrpSpPr>
            <a:grpSpLocks/>
          </p:cNvGrpSpPr>
          <p:nvPr/>
        </p:nvGrpSpPr>
        <p:grpSpPr bwMode="auto">
          <a:xfrm>
            <a:off x="3388224" y="3925767"/>
            <a:ext cx="1425575" cy="1187450"/>
            <a:chOff x="486" y="2211"/>
            <a:chExt cx="898" cy="748"/>
          </a:xfrm>
        </p:grpSpPr>
        <p:sp>
          <p:nvSpPr>
            <p:cNvPr id="14" name="AutoShape 39"/>
            <p:cNvSpPr>
              <a:spLocks noChangeArrowheads="1"/>
            </p:cNvSpPr>
            <p:nvPr/>
          </p:nvSpPr>
          <p:spPr bwMode="gray">
            <a:xfrm>
              <a:off x="486" y="2211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Oval 40"/>
            <p:cNvSpPr>
              <a:spLocks noChangeArrowheads="1"/>
            </p:cNvSpPr>
            <p:nvPr/>
          </p:nvSpPr>
          <p:spPr bwMode="gray">
            <a:xfrm>
              <a:off x="560" y="2273"/>
              <a:ext cx="750" cy="625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 Box 84"/>
            <p:cNvSpPr txBox="1">
              <a:spLocks noChangeArrowheads="1"/>
            </p:cNvSpPr>
            <p:nvPr/>
          </p:nvSpPr>
          <p:spPr bwMode="auto">
            <a:xfrm>
              <a:off x="563" y="2422"/>
              <a:ext cx="74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 sz="2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</a:p>
          </p:txBody>
        </p:sp>
      </p:grpSp>
      <p:grpSp>
        <p:nvGrpSpPr>
          <p:cNvPr id="1493016" name="Group 24"/>
          <p:cNvGrpSpPr>
            <a:grpSpLocks/>
          </p:cNvGrpSpPr>
          <p:nvPr/>
        </p:nvGrpSpPr>
        <p:grpSpPr bwMode="auto">
          <a:xfrm>
            <a:off x="3388224" y="5248154"/>
            <a:ext cx="1425575" cy="1187450"/>
            <a:chOff x="1756" y="2240"/>
            <a:chExt cx="898" cy="748"/>
          </a:xfrm>
        </p:grpSpPr>
        <p:sp>
          <p:nvSpPr>
            <p:cNvPr id="18" name="AutoShape 39"/>
            <p:cNvSpPr>
              <a:spLocks noChangeArrowheads="1"/>
            </p:cNvSpPr>
            <p:nvPr/>
          </p:nvSpPr>
          <p:spPr bwMode="gray">
            <a:xfrm>
              <a:off x="1756" y="224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Oval 40"/>
            <p:cNvSpPr>
              <a:spLocks noChangeArrowheads="1"/>
            </p:cNvSpPr>
            <p:nvPr/>
          </p:nvSpPr>
          <p:spPr bwMode="gray">
            <a:xfrm>
              <a:off x="1830" y="2302"/>
              <a:ext cx="750" cy="625"/>
            </a:xfrm>
            <a:prstGeom prst="ellipse">
              <a:avLst/>
            </a:prstGeom>
            <a:solidFill>
              <a:schemeClr val="accent2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 Box 84"/>
            <p:cNvSpPr txBox="1">
              <a:spLocks noChangeArrowheads="1"/>
            </p:cNvSpPr>
            <p:nvPr/>
          </p:nvSpPr>
          <p:spPr bwMode="auto">
            <a:xfrm>
              <a:off x="1833" y="2317"/>
              <a:ext cx="743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 sz="2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计算规则</a:t>
              </a:r>
            </a:p>
          </p:txBody>
        </p:sp>
      </p:grpSp>
      <p:sp>
        <p:nvSpPr>
          <p:cNvPr id="1493020" name="AutoShape 28"/>
          <p:cNvSpPr>
            <a:spLocks noChangeArrowheads="1"/>
          </p:cNvSpPr>
          <p:nvPr/>
        </p:nvSpPr>
        <p:spPr bwMode="auto">
          <a:xfrm>
            <a:off x="5153523" y="4684592"/>
            <a:ext cx="817562" cy="277812"/>
          </a:xfrm>
          <a:prstGeom prst="rightArrow">
            <a:avLst>
              <a:gd name="adj1" fmla="val 50000"/>
              <a:gd name="adj2" fmla="val 73572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93021" name="Group 29"/>
          <p:cNvGrpSpPr>
            <a:grpSpLocks/>
          </p:cNvGrpSpPr>
          <p:nvPr/>
        </p:nvGrpSpPr>
        <p:grpSpPr bwMode="auto">
          <a:xfrm>
            <a:off x="5980611" y="4227392"/>
            <a:ext cx="1425575" cy="1187450"/>
            <a:chOff x="3448" y="2210"/>
            <a:chExt cx="898" cy="748"/>
          </a:xfrm>
        </p:grpSpPr>
        <p:sp>
          <p:nvSpPr>
            <p:cNvPr id="23" name="AutoShape 39"/>
            <p:cNvSpPr>
              <a:spLocks noChangeArrowheads="1"/>
            </p:cNvSpPr>
            <p:nvPr/>
          </p:nvSpPr>
          <p:spPr bwMode="gray">
            <a:xfrm>
              <a:off x="3448" y="221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Oval 40"/>
            <p:cNvSpPr>
              <a:spLocks noChangeArrowheads="1"/>
            </p:cNvSpPr>
            <p:nvPr/>
          </p:nvSpPr>
          <p:spPr bwMode="gray">
            <a:xfrm>
              <a:off x="3522" y="2272"/>
              <a:ext cx="750" cy="625"/>
            </a:xfrm>
            <a:prstGeom prst="ellipse">
              <a:avLst/>
            </a:prstGeom>
            <a:solidFill>
              <a:srgbClr val="009900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 Box 84"/>
            <p:cNvSpPr txBox="1">
              <a:spLocks noChangeArrowheads="1"/>
            </p:cNvSpPr>
            <p:nvPr/>
          </p:nvSpPr>
          <p:spPr bwMode="auto">
            <a:xfrm>
              <a:off x="3525" y="2421"/>
              <a:ext cx="74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</a:t>
              </a:r>
              <a:r>
                <a:rPr kumimoji="0"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 </a:t>
              </a:r>
            </a:p>
          </p:txBody>
        </p:sp>
      </p:grpSp>
      <p:grpSp>
        <p:nvGrpSpPr>
          <p:cNvPr id="1493025" name="Group 33"/>
          <p:cNvGrpSpPr>
            <a:grpSpLocks/>
          </p:cNvGrpSpPr>
          <p:nvPr/>
        </p:nvGrpSpPr>
        <p:grpSpPr bwMode="auto">
          <a:xfrm>
            <a:off x="7460161" y="4228979"/>
            <a:ext cx="1425575" cy="1187450"/>
            <a:chOff x="4140" y="2220"/>
            <a:chExt cx="898" cy="748"/>
          </a:xfrm>
        </p:grpSpPr>
        <p:sp>
          <p:nvSpPr>
            <p:cNvPr id="26" name="AutoShape 39"/>
            <p:cNvSpPr>
              <a:spLocks noChangeArrowheads="1"/>
            </p:cNvSpPr>
            <p:nvPr/>
          </p:nvSpPr>
          <p:spPr bwMode="gray">
            <a:xfrm>
              <a:off x="4140" y="222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Oval 40"/>
            <p:cNvSpPr>
              <a:spLocks noChangeArrowheads="1"/>
            </p:cNvSpPr>
            <p:nvPr/>
          </p:nvSpPr>
          <p:spPr bwMode="gray">
            <a:xfrm>
              <a:off x="4214" y="2282"/>
              <a:ext cx="750" cy="625"/>
            </a:xfrm>
            <a:prstGeom prst="ellipse">
              <a:avLst/>
            </a:prstGeom>
            <a:solidFill>
              <a:srgbClr val="669900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 Box 84"/>
            <p:cNvSpPr txBox="1">
              <a:spLocks noChangeArrowheads="1"/>
            </p:cNvSpPr>
            <p:nvPr/>
          </p:nvSpPr>
          <p:spPr bwMode="auto">
            <a:xfrm>
              <a:off x="4217" y="2335"/>
              <a:ext cx="74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 存取</a:t>
              </a:r>
              <a:r>
                <a:rPr kumimoji="0" lang="en-US" altLang="zh-CN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</a:p>
          </p:txBody>
        </p:sp>
      </p:grpSp>
      <p:grpSp>
        <p:nvGrpSpPr>
          <p:cNvPr id="1493029" name="Group 37"/>
          <p:cNvGrpSpPr>
            <a:grpSpLocks/>
          </p:cNvGrpSpPr>
          <p:nvPr/>
        </p:nvGrpSpPr>
        <p:grpSpPr bwMode="auto">
          <a:xfrm>
            <a:off x="6718799" y="5248154"/>
            <a:ext cx="1425575" cy="1187450"/>
            <a:chOff x="4140" y="2220"/>
            <a:chExt cx="898" cy="748"/>
          </a:xfrm>
        </p:grpSpPr>
        <p:sp>
          <p:nvSpPr>
            <p:cNvPr id="20" name="AutoShape 39"/>
            <p:cNvSpPr>
              <a:spLocks noChangeArrowheads="1"/>
            </p:cNvSpPr>
            <p:nvPr/>
          </p:nvSpPr>
          <p:spPr bwMode="gray">
            <a:xfrm>
              <a:off x="4140" y="222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Oval 40"/>
            <p:cNvSpPr>
              <a:spLocks noChangeArrowheads="1"/>
            </p:cNvSpPr>
            <p:nvPr/>
          </p:nvSpPr>
          <p:spPr bwMode="gray">
            <a:xfrm>
              <a:off x="4214" y="2282"/>
              <a:ext cx="750" cy="625"/>
            </a:xfrm>
            <a:prstGeom prst="ellipse">
              <a:avLst/>
            </a:prstGeom>
            <a:solidFill>
              <a:srgbClr val="669900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 Box 84"/>
            <p:cNvSpPr txBox="1">
              <a:spLocks noChangeArrowheads="1"/>
            </p:cNvSpPr>
            <p:nvPr/>
          </p:nvSpPr>
          <p:spPr bwMode="auto">
            <a:xfrm>
              <a:off x="4217" y="2335"/>
              <a:ext cx="74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 执行</a:t>
              </a:r>
              <a:r>
                <a:rPr kumimoji="0" lang="en-US" altLang="zh-CN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</a:p>
          </p:txBody>
        </p:sp>
      </p:grpSp>
      <p:sp>
        <p:nvSpPr>
          <p:cNvPr id="1493033" name="AutoShape 41"/>
          <p:cNvSpPr>
            <a:spLocks/>
          </p:cNvSpPr>
          <p:nvPr/>
        </p:nvSpPr>
        <p:spPr bwMode="auto">
          <a:xfrm>
            <a:off x="4988424" y="4178180"/>
            <a:ext cx="250825" cy="1509713"/>
          </a:xfrm>
          <a:prstGeom prst="rightBrace">
            <a:avLst>
              <a:gd name="adj1" fmla="val 50158"/>
              <a:gd name="adj2" fmla="val 41324"/>
            </a:avLst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3034" name="AutoShape 42"/>
          <p:cNvSpPr>
            <a:spLocks noChangeArrowheads="1"/>
          </p:cNvSpPr>
          <p:nvPr/>
        </p:nvSpPr>
        <p:spPr bwMode="auto">
          <a:xfrm>
            <a:off x="5010649" y="5789492"/>
            <a:ext cx="1665287" cy="277812"/>
          </a:xfrm>
          <a:prstGeom prst="rightArrow">
            <a:avLst>
              <a:gd name="adj1" fmla="val 30287"/>
              <a:gd name="adj2" fmla="val 92579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73">
            <a:extLst>
              <a:ext uri="{FF2B5EF4-FFF2-40B4-BE49-F238E27FC236}">
                <a16:creationId xmlns:a16="http://schemas.microsoft.com/office/drawing/2014/main" id="{04DB16B0-11D0-4EB7-8D1C-97189A6B494C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(9)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小结 </a:t>
            </a: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A6AA04F0-B201-4882-9C20-577026EFED9C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本课程学习什么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2798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397" name="Rectangle 5"/>
          <p:cNvSpPr>
            <a:spLocks noChangeArrowheads="1"/>
          </p:cNvSpPr>
          <p:nvPr/>
        </p:nvSpPr>
        <p:spPr bwMode="auto">
          <a:xfrm>
            <a:off x="1749425" y="1368425"/>
            <a:ext cx="5075428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None/>
            </a:pPr>
            <a:r>
              <a:rPr lang="en-US" altLang="zh-CN" sz="2400" b="0"/>
              <a:t>IBM</a:t>
            </a:r>
            <a:r>
              <a:rPr lang="zh-CN" altLang="en-US" sz="2400" b="0"/>
              <a:t>提出智慧地球，</a:t>
            </a:r>
            <a:r>
              <a:rPr lang="en-US" altLang="zh-CN" sz="2400">
                <a:solidFill>
                  <a:schemeClr val="accent2"/>
                </a:solidFill>
              </a:rPr>
              <a:t>Smart Planet</a:t>
            </a:r>
            <a:r>
              <a:rPr lang="zh-CN" altLang="en-US" sz="2400" b="0"/>
              <a:t>。</a:t>
            </a: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705D3941-D6C8-4B35-8D9F-593881BAFADD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</a:t>
            </a:r>
            <a:r>
              <a:rPr kumimoji="0" lang="zh-CN" altLang="en-US" sz="24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课程内容脉络图</a:t>
            </a:r>
            <a:endParaRPr kumimoji="0" lang="zh-CN" altLang="en-US" sz="2400" kern="0" noProof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2E4A557-B75A-4E02-859E-95A55DE89682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本课程学习什么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105">
            <a:extLst>
              <a:ext uri="{FF2B5EF4-FFF2-40B4-BE49-F238E27FC236}">
                <a16:creationId xmlns:a16="http://schemas.microsoft.com/office/drawing/2014/main" id="{B19C4B63-41FA-4C5B-BDB6-A22A5AF24837}"/>
              </a:ext>
            </a:extLst>
          </p:cNvPr>
          <p:cNvGrpSpPr>
            <a:grpSpLocks/>
          </p:cNvGrpSpPr>
          <p:nvPr/>
        </p:nvGrpSpPr>
        <p:grpSpPr bwMode="auto">
          <a:xfrm>
            <a:off x="2357438" y="4527270"/>
            <a:ext cx="2062162" cy="996950"/>
            <a:chOff x="1872" y="1071"/>
            <a:chExt cx="939" cy="740"/>
          </a:xfrm>
        </p:grpSpPr>
        <p:sp>
          <p:nvSpPr>
            <p:cNvPr id="7" name="AutoShape 39">
              <a:extLst>
                <a:ext uri="{FF2B5EF4-FFF2-40B4-BE49-F238E27FC236}">
                  <a16:creationId xmlns:a16="http://schemas.microsoft.com/office/drawing/2014/main" id="{9FE8BF01-5E6F-4010-B830-DFC64ADBF81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872" y="1071"/>
              <a:ext cx="939" cy="740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Oval 40">
              <a:extLst>
                <a:ext uri="{FF2B5EF4-FFF2-40B4-BE49-F238E27FC236}">
                  <a16:creationId xmlns:a16="http://schemas.microsoft.com/office/drawing/2014/main" id="{F5BA6A68-ACF7-489C-8C24-4EA3B77B274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50" y="1131"/>
              <a:ext cx="783" cy="619"/>
            </a:xfrm>
            <a:prstGeom prst="ellipse">
              <a:avLst/>
            </a:prstGeom>
            <a:solidFill>
              <a:srgbClr val="008000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" name="Text Box 84">
              <a:extLst>
                <a:ext uri="{FF2B5EF4-FFF2-40B4-BE49-F238E27FC236}">
                  <a16:creationId xmlns:a16="http://schemas.microsoft.com/office/drawing/2014/main" id="{145F94F5-E4B4-448C-A009-4802999EF8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9" y="1239"/>
              <a:ext cx="776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人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-</a:t>
              </a: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计算</a:t>
              </a:r>
            </a:p>
          </p:txBody>
        </p:sp>
      </p:grpSp>
      <p:grpSp>
        <p:nvGrpSpPr>
          <p:cNvPr id="10" name="Group 109">
            <a:extLst>
              <a:ext uri="{FF2B5EF4-FFF2-40B4-BE49-F238E27FC236}">
                <a16:creationId xmlns:a16="http://schemas.microsoft.com/office/drawing/2014/main" id="{FA971022-EDF5-4BCC-81A7-63AE8A73CF1E}"/>
              </a:ext>
            </a:extLst>
          </p:cNvPr>
          <p:cNvGrpSpPr>
            <a:grpSpLocks/>
          </p:cNvGrpSpPr>
          <p:nvPr/>
        </p:nvGrpSpPr>
        <p:grpSpPr bwMode="auto">
          <a:xfrm>
            <a:off x="5133976" y="4525682"/>
            <a:ext cx="2062163" cy="996950"/>
            <a:chOff x="1485" y="725"/>
            <a:chExt cx="697" cy="455"/>
          </a:xfrm>
        </p:grpSpPr>
        <p:sp>
          <p:nvSpPr>
            <p:cNvPr id="11" name="AutoShape 39">
              <a:extLst>
                <a:ext uri="{FF2B5EF4-FFF2-40B4-BE49-F238E27FC236}">
                  <a16:creationId xmlns:a16="http://schemas.microsoft.com/office/drawing/2014/main" id="{A327855A-B4E7-4B59-AB9C-6369F06A54B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85" y="725"/>
              <a:ext cx="697" cy="45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Oval 40">
              <a:extLst>
                <a:ext uri="{FF2B5EF4-FFF2-40B4-BE49-F238E27FC236}">
                  <a16:creationId xmlns:a16="http://schemas.microsoft.com/office/drawing/2014/main" id="{38030C7B-2A52-4CE3-BB58-B01F1C527C3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43" y="762"/>
              <a:ext cx="581" cy="380"/>
            </a:xfrm>
            <a:prstGeom prst="ellipse">
              <a:avLst/>
            </a:prstGeom>
            <a:solidFill>
              <a:srgbClr val="008000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4" name="Text Box 84">
              <a:extLst>
                <a:ext uri="{FF2B5EF4-FFF2-40B4-BE49-F238E27FC236}">
                  <a16:creationId xmlns:a16="http://schemas.microsoft.com/office/drawing/2014/main" id="{A8EF6071-87E5-4CE6-BE68-01CE411E01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5" y="770"/>
              <a:ext cx="576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lang="zh-CN" altLang="en-US">
                  <a:solidFill>
                    <a:srgbClr val="FFFFFF"/>
                  </a:solidFill>
                  <a:latin typeface="微软雅黑" panose="020B0503020204020204" pitchFamily="34" charset="-122"/>
                </a:rPr>
                <a:t>机器</a:t>
              </a:r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</a:rPr>
                <a:t>-</a:t>
              </a:r>
              <a:r>
                <a:rPr lang="zh-CN" altLang="en-US">
                  <a:solidFill>
                    <a:srgbClr val="FFFFFF"/>
                  </a:solidFill>
                  <a:latin typeface="微软雅黑" panose="020B0503020204020204" pitchFamily="34" charset="-122"/>
                </a:rPr>
                <a:t>自动计算</a:t>
              </a:r>
            </a:p>
          </p:txBody>
        </p:sp>
      </p:grpSp>
      <p:grpSp>
        <p:nvGrpSpPr>
          <p:cNvPr id="15" name="Group 113">
            <a:extLst>
              <a:ext uri="{FF2B5EF4-FFF2-40B4-BE49-F238E27FC236}">
                <a16:creationId xmlns:a16="http://schemas.microsoft.com/office/drawing/2014/main" id="{27F830CC-E332-4B20-9AD3-F1E4A183959F}"/>
              </a:ext>
            </a:extLst>
          </p:cNvPr>
          <p:cNvGrpSpPr>
            <a:grpSpLocks/>
          </p:cNvGrpSpPr>
          <p:nvPr/>
        </p:nvGrpSpPr>
        <p:grpSpPr bwMode="auto">
          <a:xfrm>
            <a:off x="7927976" y="4525682"/>
            <a:ext cx="2062163" cy="996950"/>
            <a:chOff x="1485" y="725"/>
            <a:chExt cx="697" cy="455"/>
          </a:xfrm>
        </p:grpSpPr>
        <p:sp>
          <p:nvSpPr>
            <p:cNvPr id="16" name="AutoShape 39">
              <a:extLst>
                <a:ext uri="{FF2B5EF4-FFF2-40B4-BE49-F238E27FC236}">
                  <a16:creationId xmlns:a16="http://schemas.microsoft.com/office/drawing/2014/main" id="{19084515-67BD-4FE9-897C-166C640A041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85" y="725"/>
              <a:ext cx="697" cy="45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40">
              <a:extLst>
                <a:ext uri="{FF2B5EF4-FFF2-40B4-BE49-F238E27FC236}">
                  <a16:creationId xmlns:a16="http://schemas.microsoft.com/office/drawing/2014/main" id="{88F9C09C-2992-40AE-83F7-2D95F64D92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43" y="762"/>
              <a:ext cx="581" cy="380"/>
            </a:xfrm>
            <a:prstGeom prst="ellipse">
              <a:avLst/>
            </a:prstGeom>
            <a:solidFill>
              <a:srgbClr val="008000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8" name="Text Box 84">
              <a:extLst>
                <a:ext uri="{FF2B5EF4-FFF2-40B4-BE49-F238E27FC236}">
                  <a16:creationId xmlns:a16="http://schemas.microsoft.com/office/drawing/2014/main" id="{79712448-1BBE-42CD-BE82-815EACCD50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5" y="770"/>
              <a:ext cx="576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lang="zh-CN" altLang="en-US">
                  <a:solidFill>
                    <a:srgbClr val="FFFFFF"/>
                  </a:solidFill>
                  <a:latin typeface="微软雅黑" panose="020B0503020204020204" pitchFamily="34" charset="-122"/>
                </a:rPr>
                <a:t>机器</a:t>
              </a:r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</a:rPr>
                <a:t>-</a:t>
              </a:r>
              <a:r>
                <a:rPr lang="zh-CN" altLang="en-US">
                  <a:solidFill>
                    <a:srgbClr val="FFFFFF"/>
                  </a:solidFill>
                  <a:latin typeface="微软雅黑" panose="020B0503020204020204" pitchFamily="34" charset="-122"/>
                </a:rPr>
                <a:t>难于计算</a:t>
              </a:r>
            </a:p>
          </p:txBody>
        </p:sp>
      </p:grpSp>
      <p:sp>
        <p:nvSpPr>
          <p:cNvPr id="19" name="Line 117">
            <a:extLst>
              <a:ext uri="{FF2B5EF4-FFF2-40B4-BE49-F238E27FC236}">
                <a16:creationId xmlns:a16="http://schemas.microsoft.com/office/drawing/2014/main" id="{753A04B9-2B60-472A-AB06-775C8813E9D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0239" y="5032095"/>
            <a:ext cx="688975" cy="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18">
            <a:extLst>
              <a:ext uri="{FF2B5EF4-FFF2-40B4-BE49-F238E27FC236}">
                <a16:creationId xmlns:a16="http://schemas.microsoft.com/office/drawing/2014/main" id="{6C6834EE-8E4B-43D3-AEB0-43B111AB6EF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0589" y="5033682"/>
            <a:ext cx="688975" cy="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Text Box 84">
            <a:extLst>
              <a:ext uri="{FF2B5EF4-FFF2-40B4-BE49-F238E27FC236}">
                <a16:creationId xmlns:a16="http://schemas.microsoft.com/office/drawing/2014/main" id="{E9A864DA-A1E6-4860-BBF0-B83A11187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9776" y="5694083"/>
            <a:ext cx="4824413" cy="107791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</a:rPr>
              <a:t>、程序是如何被机器自动执行的：程序</a:t>
            </a: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vs.</a:t>
            </a: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</a:rPr>
              <a:t>系统</a:t>
            </a: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?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</a:rPr>
              <a:t>、如何编写机器可以执行的程序：语言</a:t>
            </a: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vs.</a:t>
            </a: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</a:rPr>
              <a:t>编译</a:t>
            </a: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?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</a:rPr>
              <a:t>、怎样构造求解问题的算法：问题</a:t>
            </a: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算法程序</a:t>
            </a: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?</a:t>
            </a:r>
            <a:endParaRPr lang="en-US" altLang="zh-CN" sz="16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22" name="Group 120">
            <a:extLst>
              <a:ext uri="{FF2B5EF4-FFF2-40B4-BE49-F238E27FC236}">
                <a16:creationId xmlns:a16="http://schemas.microsoft.com/office/drawing/2014/main" id="{9B1E1317-73E2-4637-AE0A-B0763DEECBA7}"/>
              </a:ext>
            </a:extLst>
          </p:cNvPr>
          <p:cNvGrpSpPr>
            <a:grpSpLocks/>
          </p:cNvGrpSpPr>
          <p:nvPr/>
        </p:nvGrpSpPr>
        <p:grpSpPr bwMode="auto">
          <a:xfrm>
            <a:off x="1749425" y="2508643"/>
            <a:ext cx="1690688" cy="1531938"/>
            <a:chOff x="272" y="799"/>
            <a:chExt cx="1065" cy="965"/>
          </a:xfrm>
        </p:grpSpPr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E98C43EA-CB91-4103-BB89-81DBAC9A731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2" y="799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Oval 40">
              <a:extLst>
                <a:ext uri="{FF2B5EF4-FFF2-40B4-BE49-F238E27FC236}">
                  <a16:creationId xmlns:a16="http://schemas.microsoft.com/office/drawing/2014/main" id="{346ED535-62F2-4567-926E-B669136AC2C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0" y="879"/>
              <a:ext cx="889" cy="806"/>
            </a:xfrm>
            <a:prstGeom prst="ellipse">
              <a:avLst/>
            </a:prstGeom>
            <a:solidFill>
              <a:srgbClr val="660066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5" name="Text Box 84">
              <a:extLst>
                <a:ext uri="{FF2B5EF4-FFF2-40B4-BE49-F238E27FC236}">
                  <a16:creationId xmlns:a16="http://schemas.microsoft.com/office/drawing/2014/main" id="{B0AC200E-10CE-4F20-A9F1-9F8ECD830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" y="1023"/>
              <a:ext cx="881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lang="zh-CN" altLang="en-US">
                  <a:solidFill>
                    <a:srgbClr val="FFFFFF"/>
                  </a:solidFill>
                  <a:latin typeface="微软雅黑" panose="020B0503020204020204" pitchFamily="34" charset="-122"/>
                </a:rPr>
                <a:t>自然</a:t>
              </a:r>
              <a:r>
                <a:rPr lang="en-US" altLang="zh-CN">
                  <a:solidFill>
                    <a:srgbClr val="FFFFFF"/>
                  </a:solidFill>
                  <a:latin typeface="微软雅黑" panose="020B0503020204020204" pitchFamily="34" charset="-122"/>
                </a:rPr>
                <a:t>/</a:t>
              </a:r>
              <a:r>
                <a:rPr lang="zh-CN" altLang="en-US">
                  <a:solidFill>
                    <a:srgbClr val="FFFFFF"/>
                  </a:solidFill>
                  <a:latin typeface="微软雅黑" panose="020B0503020204020204" pitchFamily="34" charset="-122"/>
                </a:rPr>
                <a:t>社会问题</a:t>
              </a:r>
            </a:p>
          </p:txBody>
        </p:sp>
      </p:grpSp>
      <p:sp>
        <p:nvSpPr>
          <p:cNvPr id="26" name="AutoShape 124">
            <a:extLst>
              <a:ext uri="{FF2B5EF4-FFF2-40B4-BE49-F238E27FC236}">
                <a16:creationId xmlns:a16="http://schemas.microsoft.com/office/drawing/2014/main" id="{BDA1F477-E5D1-4794-B31F-7DD130AE0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1" y="3053156"/>
            <a:ext cx="4105275" cy="510778"/>
          </a:xfrm>
          <a:prstGeom prst="roundRect">
            <a:avLst>
              <a:gd name="adj" fmla="val 16667"/>
            </a:avLst>
          </a:prstGeom>
          <a:solidFill>
            <a:srgbClr val="66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</a:rPr>
              <a:t>计算</a:t>
            </a:r>
          </a:p>
        </p:txBody>
      </p:sp>
      <p:grpSp>
        <p:nvGrpSpPr>
          <p:cNvPr id="27" name="Group 125">
            <a:extLst>
              <a:ext uri="{FF2B5EF4-FFF2-40B4-BE49-F238E27FC236}">
                <a16:creationId xmlns:a16="http://schemas.microsoft.com/office/drawing/2014/main" id="{0DE3D922-923C-4288-AD69-B712466BF65E}"/>
              </a:ext>
            </a:extLst>
          </p:cNvPr>
          <p:cNvGrpSpPr>
            <a:grpSpLocks/>
          </p:cNvGrpSpPr>
          <p:nvPr/>
        </p:nvGrpSpPr>
        <p:grpSpPr bwMode="auto">
          <a:xfrm>
            <a:off x="9015414" y="2564207"/>
            <a:ext cx="1690687" cy="1531937"/>
            <a:chOff x="-838" y="2998"/>
            <a:chExt cx="1065" cy="965"/>
          </a:xfrm>
        </p:grpSpPr>
        <p:sp>
          <p:nvSpPr>
            <p:cNvPr id="28" name="AutoShape 39">
              <a:extLst>
                <a:ext uri="{FF2B5EF4-FFF2-40B4-BE49-F238E27FC236}">
                  <a16:creationId xmlns:a16="http://schemas.microsoft.com/office/drawing/2014/main" id="{B25E2DFA-1539-48E0-8EEE-0DC77639869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-838" y="2998"/>
              <a:ext cx="1065" cy="965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Oval 40">
              <a:extLst>
                <a:ext uri="{FF2B5EF4-FFF2-40B4-BE49-F238E27FC236}">
                  <a16:creationId xmlns:a16="http://schemas.microsoft.com/office/drawing/2014/main" id="{F8ECFD38-ADA0-4476-B56E-43A67C40B00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-750" y="3078"/>
              <a:ext cx="889" cy="806"/>
            </a:xfrm>
            <a:prstGeom prst="ellipse">
              <a:avLst/>
            </a:prstGeom>
            <a:solidFill>
              <a:srgbClr val="660066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 sz="200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0" name="Text Box 84">
              <a:extLst>
                <a:ext uri="{FF2B5EF4-FFF2-40B4-BE49-F238E27FC236}">
                  <a16:creationId xmlns:a16="http://schemas.microsoft.com/office/drawing/2014/main" id="{53092CD1-76A9-490B-BF0D-2FB2F9A428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67" y="3163"/>
              <a:ext cx="881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solidFill>
                    <a:srgbClr val="FFFFFF"/>
                  </a:solidFill>
                  <a:latin typeface="微软雅黑" panose="020B0503020204020204" pitchFamily="34" charset="-122"/>
                </a:rPr>
                <a:t>自然</a:t>
              </a:r>
              <a:r>
                <a:rPr lang="en-US" altLang="zh-CN" sz="2000">
                  <a:solidFill>
                    <a:srgbClr val="FFFFFF"/>
                  </a:solidFill>
                  <a:latin typeface="微软雅黑" panose="020B0503020204020204" pitchFamily="34" charset="-122"/>
                </a:rPr>
                <a:t>/</a:t>
              </a:r>
              <a:r>
                <a:rPr lang="zh-CN" altLang="en-US" sz="2000">
                  <a:solidFill>
                    <a:srgbClr val="FFFFFF"/>
                  </a:solidFill>
                  <a:latin typeface="微软雅黑" panose="020B0503020204020204" pitchFamily="34" charset="-122"/>
                </a:rPr>
                <a:t>社会问题的求解结果</a:t>
              </a:r>
            </a:p>
          </p:txBody>
        </p:sp>
      </p:grpSp>
      <p:sp>
        <p:nvSpPr>
          <p:cNvPr id="31" name="AutoShape 129">
            <a:extLst>
              <a:ext uri="{FF2B5EF4-FFF2-40B4-BE49-F238E27FC236}">
                <a16:creationId xmlns:a16="http://schemas.microsoft.com/office/drawing/2014/main" id="{7390BA7D-560C-44C4-A8B8-E0CB82EC9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3138882"/>
            <a:ext cx="766762" cy="331787"/>
          </a:xfrm>
          <a:prstGeom prst="rightArrow">
            <a:avLst>
              <a:gd name="adj1" fmla="val 50000"/>
              <a:gd name="adj2" fmla="val 57775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" name="AutoShape 130">
            <a:extLst>
              <a:ext uri="{FF2B5EF4-FFF2-40B4-BE49-F238E27FC236}">
                <a16:creationId xmlns:a16="http://schemas.microsoft.com/office/drawing/2014/main" id="{57A673D6-1CDD-41BA-8005-5EAFD2699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7701" y="3137293"/>
            <a:ext cx="766763" cy="331788"/>
          </a:xfrm>
          <a:prstGeom prst="rightArrow">
            <a:avLst>
              <a:gd name="adj1" fmla="val 50000"/>
              <a:gd name="adj2" fmla="val 57775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" name="AutoShape 131">
            <a:extLst>
              <a:ext uri="{FF2B5EF4-FFF2-40B4-BE49-F238E27FC236}">
                <a16:creationId xmlns:a16="http://schemas.microsoft.com/office/drawing/2014/main" id="{21534EBC-A439-45F0-8E80-621D231DE328}"/>
              </a:ext>
            </a:extLst>
          </p:cNvPr>
          <p:cNvSpPr>
            <a:spLocks/>
          </p:cNvSpPr>
          <p:nvPr/>
        </p:nvSpPr>
        <p:spPr bwMode="auto">
          <a:xfrm rot="5400000">
            <a:off x="5752316" y="1194631"/>
            <a:ext cx="852468" cy="5689600"/>
          </a:xfrm>
          <a:prstGeom prst="leftBrace">
            <a:avLst>
              <a:gd name="adj1" fmla="val 28250"/>
              <a:gd name="adj2" fmla="val 50110"/>
            </a:avLst>
          </a:prstGeom>
          <a:noFill/>
          <a:ln w="38100">
            <a:solidFill>
              <a:srgbClr val="66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" name="WordArt 132">
            <a:extLst>
              <a:ext uri="{FF2B5EF4-FFF2-40B4-BE49-F238E27FC236}">
                <a16:creationId xmlns:a16="http://schemas.microsoft.com/office/drawing/2014/main" id="{D0C6F7F6-D540-4881-9978-CCC67DB92100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014937" y="4294395"/>
            <a:ext cx="704850" cy="3181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49088"/>
              </a:avLst>
            </a:prstTxWarp>
          </a:bodyPr>
          <a:lstStyle/>
          <a:p>
            <a:pPr algn="ctr"/>
            <a:r>
              <a:rPr lang="zh-CN" altLang="en-US" sz="3600" kern="10">
                <a:solidFill>
                  <a:srgbClr val="0000FF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数学</a:t>
            </a:r>
          </a:p>
        </p:txBody>
      </p:sp>
      <p:sp>
        <p:nvSpPr>
          <p:cNvPr id="35" name="WordArt 133">
            <a:extLst>
              <a:ext uri="{FF2B5EF4-FFF2-40B4-BE49-F238E27FC236}">
                <a16:creationId xmlns:a16="http://schemas.microsoft.com/office/drawing/2014/main" id="{3AA5C017-4E09-4C25-B4A8-C1E02C9229F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05575" y="3651224"/>
            <a:ext cx="1746250" cy="32815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solidFill>
                  <a:srgbClr val="0000FF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计算科学</a:t>
            </a:r>
          </a:p>
        </p:txBody>
      </p:sp>
      <p:sp>
        <p:nvSpPr>
          <p:cNvPr id="36" name="Text Box 84">
            <a:extLst>
              <a:ext uri="{FF2B5EF4-FFF2-40B4-BE49-F238E27FC236}">
                <a16:creationId xmlns:a16="http://schemas.microsoft.com/office/drawing/2014/main" id="{E576EB77-3E2C-4612-AE77-33800CD2E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650" y="5694083"/>
            <a:ext cx="3519488" cy="107791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</a:rPr>
              <a:t>、可求解 </a:t>
            </a: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vs.</a:t>
            </a: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</a:rPr>
              <a:t>难求解</a:t>
            </a: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?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</a:rPr>
              <a:t>、算法与计算环境之间的关系</a:t>
            </a: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?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</a:rPr>
              <a:t>、难解性问题如何求解</a:t>
            </a: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?</a:t>
            </a:r>
          </a:p>
        </p:txBody>
      </p:sp>
      <p:sp>
        <p:nvSpPr>
          <p:cNvPr id="37" name="Text Box 84">
            <a:extLst>
              <a:ext uri="{FF2B5EF4-FFF2-40B4-BE49-F238E27FC236}">
                <a16:creationId xmlns:a16="http://schemas.microsoft.com/office/drawing/2014/main" id="{EA6A0D6D-81C8-4F0B-AAF7-5ABC266C3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230" y="2683430"/>
            <a:ext cx="2951162" cy="42703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</a:rPr>
              <a:t>、社会</a:t>
            </a: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</a:rPr>
              <a:t>自然问题如何计算</a:t>
            </a: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? </a:t>
            </a:r>
          </a:p>
        </p:txBody>
      </p:sp>
      <p:sp>
        <p:nvSpPr>
          <p:cNvPr id="38" name="WordArt 136">
            <a:extLst>
              <a:ext uri="{FF2B5EF4-FFF2-40B4-BE49-F238E27FC236}">
                <a16:creationId xmlns:a16="http://schemas.microsoft.com/office/drawing/2014/main" id="{B8EF4DAB-EEE5-4A8E-A48F-2054D95E853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642250" y="4296853"/>
            <a:ext cx="1822450" cy="30708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 dirty="0">
                <a:solidFill>
                  <a:srgbClr val="0000FF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计算机科学</a:t>
            </a:r>
          </a:p>
        </p:txBody>
      </p:sp>
      <p:sp>
        <p:nvSpPr>
          <p:cNvPr id="41" name="Line 139">
            <a:extLst>
              <a:ext uri="{FF2B5EF4-FFF2-40B4-BE49-F238E27FC236}">
                <a16:creationId xmlns:a16="http://schemas.microsoft.com/office/drawing/2014/main" id="{EBEA3AF1-32B4-4575-AB3A-0C09769444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18064" y="5406746"/>
            <a:ext cx="935037" cy="2873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AutoShape 142">
            <a:extLst>
              <a:ext uri="{FF2B5EF4-FFF2-40B4-BE49-F238E27FC236}">
                <a16:creationId xmlns:a16="http://schemas.microsoft.com/office/drawing/2014/main" id="{93922A7F-5698-4316-983A-EAB3332C8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105" y="1985702"/>
            <a:ext cx="3843337" cy="7556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</a:rPr>
              <a:t>、计算如何与社会</a:t>
            </a: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</a:rPr>
              <a:t>自然进行融合</a:t>
            </a: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?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</a:rPr>
              <a:t>、针对具体的自然</a:t>
            </a: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</a:rPr>
              <a:t>社会问题如何计算</a:t>
            </a: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?</a:t>
            </a:r>
          </a:p>
        </p:txBody>
      </p:sp>
      <p:sp>
        <p:nvSpPr>
          <p:cNvPr id="46" name="Line 144">
            <a:extLst>
              <a:ext uri="{FF2B5EF4-FFF2-40B4-BE49-F238E27FC236}">
                <a16:creationId xmlns:a16="http://schemas.microsoft.com/office/drawing/2014/main" id="{7389BC1F-F225-4159-B5BD-063AAAE9E3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74051" y="5478182"/>
            <a:ext cx="720725" cy="2159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Text Box 145">
            <a:extLst>
              <a:ext uri="{FF2B5EF4-FFF2-40B4-BE49-F238E27FC236}">
                <a16:creationId xmlns:a16="http://schemas.microsoft.com/office/drawing/2014/main" id="{19EC4EB8-D332-4EF4-A7EC-ED1F2A80E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9845" y="6428107"/>
            <a:ext cx="8226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计算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+</a:t>
            </a:r>
          </a:p>
        </p:txBody>
      </p:sp>
      <p:sp>
        <p:nvSpPr>
          <p:cNvPr id="48" name="Text Box 146">
            <a:extLst>
              <a:ext uri="{FF2B5EF4-FFF2-40B4-BE49-F238E27FC236}">
                <a16:creationId xmlns:a16="http://schemas.microsoft.com/office/drawing/2014/main" id="{403902BA-99A1-49F2-9D73-6371FE1B8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0307" y="1785608"/>
            <a:ext cx="32399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互联网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+/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大数据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+/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人工智能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+</a:t>
            </a:r>
          </a:p>
        </p:txBody>
      </p:sp>
      <p:sp>
        <p:nvSpPr>
          <p:cNvPr id="49" name="Line 147">
            <a:extLst>
              <a:ext uri="{FF2B5EF4-FFF2-40B4-BE49-F238E27FC236}">
                <a16:creationId xmlns:a16="http://schemas.microsoft.com/office/drawing/2014/main" id="{E9B4459A-0912-4A67-8981-89AEC582F6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59425" y="2932507"/>
            <a:ext cx="287338" cy="142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Line 148">
            <a:extLst>
              <a:ext uri="{FF2B5EF4-FFF2-40B4-BE49-F238E27FC236}">
                <a16:creationId xmlns:a16="http://schemas.microsoft.com/office/drawing/2014/main" id="{6FD4A494-3DFC-4E2A-854A-70647E8A85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2050" y="2564207"/>
            <a:ext cx="330200" cy="4714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45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36" grpId="0" animBg="1"/>
      <p:bldP spid="37" grpId="0" animBg="1"/>
      <p:bldP spid="44" grpId="0" animBg="1"/>
      <p:bldP spid="47" grpId="0"/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34543" y="193179"/>
            <a:ext cx="11073674" cy="658591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 引论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走马观花看导论</a:t>
            </a: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746868" y="1320354"/>
            <a:ext cx="6567824" cy="3397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  <a:cs typeface="+mn-cs"/>
              </a:rPr>
              <a:t>一、</a:t>
            </a:r>
            <a:r>
              <a:rPr lang="zh-CN" altLang="en-US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为什么要学习本课程</a:t>
            </a:r>
            <a:endParaRPr lang="en-US" altLang="zh-CN" sz="2800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微软雅黑" pitchFamily="34" charset="-122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二、本课程学习什么</a:t>
            </a:r>
            <a:endParaRPr lang="en-US" altLang="zh-CN" sz="2800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微软雅黑" pitchFamily="34" charset="-122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三、怎样学习本课程</a:t>
            </a:r>
            <a:endParaRPr lang="en-US" altLang="zh-CN" sz="2800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微软雅黑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chemeClr val="bg2"/>
                </a:solidFill>
              </a:rPr>
              <a:t>四、电子自动计算</a:t>
            </a:r>
            <a:r>
              <a:rPr lang="zh-CN" altLang="en-US" sz="2800" dirty="0">
                <a:solidFill>
                  <a:schemeClr val="bg2"/>
                </a:solidFill>
              </a:rPr>
              <a:t>的发展历程</a:t>
            </a:r>
            <a:endParaRPr lang="zh-CN" altLang="en-US" sz="2800" b="1" dirty="0">
              <a:solidFill>
                <a:schemeClr val="bg2"/>
              </a:solidFill>
            </a:endParaRPr>
          </a:p>
          <a:p>
            <a:pPr lvl="0" defTabSz="4572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2"/>
                </a:solidFill>
              </a:rPr>
              <a:t>五、什么是计算思维</a:t>
            </a:r>
            <a:endParaRPr lang="en-US" altLang="zh-CN" sz="2800" dirty="0">
              <a:solidFill>
                <a:schemeClr val="bg2"/>
              </a:solidFill>
            </a:endParaRPr>
          </a:p>
          <a:p>
            <a:pPr lvl="0" defTabSz="4572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2"/>
                </a:solidFill>
              </a:rPr>
              <a:t>六、大学计算思维教育空间</a:t>
            </a:r>
            <a:r>
              <a:rPr lang="en-US" altLang="zh-CN" sz="2800" dirty="0">
                <a:solidFill>
                  <a:schemeClr val="bg2"/>
                </a:solidFill>
              </a:rPr>
              <a:t>—</a:t>
            </a:r>
            <a:r>
              <a:rPr lang="zh-CN" altLang="en-US" sz="2800" dirty="0">
                <a:solidFill>
                  <a:schemeClr val="bg2"/>
                </a:solidFill>
              </a:rPr>
              <a:t>计算之树</a:t>
            </a:r>
            <a:r>
              <a:rPr lang="en-US" altLang="zh-CN" sz="2800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78486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6914" name="Group 2"/>
          <p:cNvGrpSpPr>
            <a:grpSpLocks/>
          </p:cNvGrpSpPr>
          <p:nvPr/>
        </p:nvGrpSpPr>
        <p:grpSpPr bwMode="auto">
          <a:xfrm>
            <a:off x="4814435" y="2303730"/>
            <a:ext cx="6746875" cy="2974975"/>
            <a:chOff x="1179" y="2160"/>
            <a:chExt cx="4250" cy="1874"/>
          </a:xfrm>
        </p:grpSpPr>
        <p:grpSp>
          <p:nvGrpSpPr>
            <p:cNvPr id="1446915" name="Group 3"/>
            <p:cNvGrpSpPr>
              <a:grpSpLocks/>
            </p:cNvGrpSpPr>
            <p:nvPr/>
          </p:nvGrpSpPr>
          <p:grpSpPr bwMode="auto">
            <a:xfrm>
              <a:off x="1189" y="2917"/>
              <a:ext cx="4240" cy="1117"/>
              <a:chOff x="690" y="2735"/>
              <a:chExt cx="4240" cy="1117"/>
            </a:xfrm>
          </p:grpSpPr>
          <p:sp>
            <p:nvSpPr>
              <p:cNvPr id="1446916" name="Freeform 4"/>
              <p:cNvSpPr>
                <a:spLocks/>
              </p:cNvSpPr>
              <p:nvPr/>
            </p:nvSpPr>
            <p:spPr bwMode="auto">
              <a:xfrm>
                <a:off x="732" y="2736"/>
                <a:ext cx="4174" cy="1098"/>
              </a:xfrm>
              <a:custGeom>
                <a:avLst/>
                <a:gdLst>
                  <a:gd name="T0" fmla="*/ 0 w 4240"/>
                  <a:gd name="T1" fmla="*/ 1098 h 1098"/>
                  <a:gd name="T2" fmla="*/ 1 w 4240"/>
                  <a:gd name="T3" fmla="*/ 768 h 1098"/>
                  <a:gd name="T4" fmla="*/ 899 w 4240"/>
                  <a:gd name="T5" fmla="*/ 768 h 1098"/>
                  <a:gd name="T6" fmla="*/ 899 w 4240"/>
                  <a:gd name="T7" fmla="*/ 423 h 1098"/>
                  <a:gd name="T8" fmla="*/ 1706 w 4240"/>
                  <a:gd name="T9" fmla="*/ 423 h 1098"/>
                  <a:gd name="T10" fmla="*/ 1706 w 4240"/>
                  <a:gd name="T11" fmla="*/ 0 h 1098"/>
                  <a:gd name="T12" fmla="*/ 4240 w 4240"/>
                  <a:gd name="T13" fmla="*/ 0 h 1098"/>
                  <a:gd name="T14" fmla="*/ 4230 w 4240"/>
                  <a:gd name="T15" fmla="*/ 1098 h 1098"/>
                  <a:gd name="T16" fmla="*/ 0 w 4240"/>
                  <a:gd name="T17" fmla="*/ 1098 h 1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40" h="1098">
                    <a:moveTo>
                      <a:pt x="0" y="1098"/>
                    </a:moveTo>
                    <a:lnTo>
                      <a:pt x="1" y="768"/>
                    </a:lnTo>
                    <a:lnTo>
                      <a:pt x="899" y="768"/>
                    </a:lnTo>
                    <a:lnTo>
                      <a:pt x="899" y="423"/>
                    </a:lnTo>
                    <a:lnTo>
                      <a:pt x="1706" y="423"/>
                    </a:lnTo>
                    <a:lnTo>
                      <a:pt x="1706" y="0"/>
                    </a:lnTo>
                    <a:lnTo>
                      <a:pt x="4240" y="0"/>
                    </a:lnTo>
                    <a:lnTo>
                      <a:pt x="4230" y="1098"/>
                    </a:lnTo>
                    <a:lnTo>
                      <a:pt x="0" y="1098"/>
                    </a:lnTo>
                    <a:close/>
                  </a:path>
                </a:pathLst>
              </a:custGeom>
              <a:solidFill>
                <a:srgbClr val="DDDD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6917" name="Text Box 5"/>
              <p:cNvSpPr txBox="1">
                <a:spLocks noChangeArrowheads="1"/>
              </p:cNvSpPr>
              <p:nvPr/>
            </p:nvSpPr>
            <p:spPr bwMode="auto">
              <a:xfrm>
                <a:off x="690" y="3525"/>
                <a:ext cx="203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</a:rPr>
                  <a:t>“</a:t>
                </a:r>
                <a:r>
                  <a:rPr lang="zh-CN" altLang="en-US" dirty="0"/>
                  <a:t>看山是山，看水是水</a:t>
                </a:r>
                <a:r>
                  <a:rPr lang="zh-CN" altLang="en-US" dirty="0">
                    <a:latin typeface="宋体" panose="02010600030101010101" pitchFamily="2" charset="-122"/>
                  </a:rPr>
                  <a:t>”</a:t>
                </a:r>
                <a:endParaRPr lang="zh-CN" altLang="en-US" dirty="0"/>
              </a:p>
              <a:p>
                <a:r>
                  <a:rPr lang="en-US" altLang="zh-CN" sz="1200" dirty="0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“</a:t>
                </a:r>
                <a:r>
                  <a:rPr lang="zh-CN" altLang="en-US" sz="1200" dirty="0">
                    <a:solidFill>
                      <a:srgbClr val="FF0000"/>
                    </a:solidFill>
                  </a:rPr>
                  <a:t>昨夜西风凋碧树，独上高楼，望尽天涯路</a:t>
                </a:r>
                <a:r>
                  <a:rPr lang="en-US" altLang="zh-CN" sz="1200" dirty="0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”</a:t>
                </a:r>
                <a:endParaRPr lang="en-US" altLang="zh-CN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46918" name="Text Box 6"/>
              <p:cNvSpPr txBox="1">
                <a:spLocks noChangeArrowheads="1"/>
              </p:cNvSpPr>
              <p:nvPr/>
            </p:nvSpPr>
            <p:spPr bwMode="auto">
              <a:xfrm>
                <a:off x="1612" y="3147"/>
                <a:ext cx="1810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</a:rPr>
                  <a:t>“</a:t>
                </a:r>
                <a:r>
                  <a:rPr lang="zh-CN" altLang="en-US" dirty="0"/>
                  <a:t>看山不是山，看水不是水</a:t>
                </a:r>
                <a:r>
                  <a:rPr lang="zh-CN" altLang="en-US" dirty="0">
                    <a:latin typeface="宋体" panose="02010600030101010101" pitchFamily="2" charset="-122"/>
                  </a:rPr>
                  <a:t>”</a:t>
                </a:r>
                <a:endParaRPr lang="zh-CN" altLang="en-US" dirty="0"/>
              </a:p>
              <a:p>
                <a:r>
                  <a:rPr lang="zh-CN" altLang="en-US" sz="1200" dirty="0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“</a:t>
                </a:r>
                <a:r>
                  <a:rPr lang="zh-CN" altLang="en-US" sz="1200" dirty="0">
                    <a:solidFill>
                      <a:srgbClr val="FF0000"/>
                    </a:solidFill>
                  </a:rPr>
                  <a:t>衣带渐宽终不悔，为伊销得人憔悴</a:t>
                </a:r>
                <a:r>
                  <a:rPr lang="en-US" altLang="zh-CN" sz="1200" dirty="0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”</a:t>
                </a:r>
                <a:endParaRPr lang="en-US" altLang="zh-CN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46919" name="Text Box 7"/>
              <p:cNvSpPr txBox="1">
                <a:spLocks noChangeArrowheads="1"/>
              </p:cNvSpPr>
              <p:nvPr/>
            </p:nvSpPr>
            <p:spPr bwMode="auto">
              <a:xfrm>
                <a:off x="2441" y="2735"/>
                <a:ext cx="24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</a:rPr>
                  <a:t>“</a:t>
                </a:r>
                <a:r>
                  <a:rPr lang="zh-CN" altLang="en-US" dirty="0"/>
                  <a:t>看山还是山，看水还是水</a:t>
                </a:r>
                <a:r>
                  <a:rPr lang="zh-CN" altLang="en-US" dirty="0">
                    <a:latin typeface="宋体" panose="02010600030101010101" pitchFamily="2" charset="-122"/>
                  </a:rPr>
                  <a:t>”</a:t>
                </a:r>
                <a:endParaRPr lang="zh-CN" altLang="en-US" dirty="0"/>
              </a:p>
              <a:p>
                <a:r>
                  <a:rPr lang="zh-CN" altLang="en-US" sz="1200" dirty="0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“</a:t>
                </a:r>
                <a:r>
                  <a:rPr lang="zh-CN" altLang="en-US" sz="1200" dirty="0">
                    <a:solidFill>
                      <a:srgbClr val="FF0000"/>
                    </a:solidFill>
                  </a:rPr>
                  <a:t>众里寻她千百度，蓦然回首，那人却在灯火阑珊处</a:t>
                </a:r>
                <a:r>
                  <a:rPr lang="en-US" altLang="zh-CN" sz="1200" dirty="0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”</a:t>
                </a:r>
                <a:endParaRPr lang="en-US" altLang="zh-CN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46920" name="Text Box 8"/>
              <p:cNvSpPr txBox="1">
                <a:spLocks noChangeArrowheads="1"/>
              </p:cNvSpPr>
              <p:nvPr/>
            </p:nvSpPr>
            <p:spPr bwMode="auto">
              <a:xfrm>
                <a:off x="3890" y="3583"/>
                <a:ext cx="104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1000"/>
                  <a:t>From </a:t>
                </a:r>
                <a:r>
                  <a:rPr lang="zh-CN" altLang="en-US" sz="1000"/>
                  <a:t>王国维</a:t>
                </a:r>
                <a:r>
                  <a:rPr lang="zh-CN" altLang="en-US" sz="1000">
                    <a:latin typeface="宋体" panose="02010600030101010101" pitchFamily="2" charset="-122"/>
                  </a:rPr>
                  <a:t>“</a:t>
                </a:r>
                <a:r>
                  <a:rPr lang="zh-CN" altLang="en-US" sz="1000"/>
                  <a:t>人间词话</a:t>
                </a:r>
                <a:r>
                  <a:rPr lang="en-US" altLang="zh-CN" sz="1000">
                    <a:latin typeface="宋体" panose="02010600030101010101" pitchFamily="2" charset="-122"/>
                  </a:rPr>
                  <a:t>”</a:t>
                </a:r>
                <a:r>
                  <a:rPr lang="zh-CN" altLang="en-US" sz="1000"/>
                  <a:t>关于</a:t>
                </a:r>
                <a:r>
                  <a:rPr lang="zh-CN" altLang="en-US" sz="1000">
                    <a:latin typeface="宋体" panose="02010600030101010101" pitchFamily="2" charset="-122"/>
                  </a:rPr>
                  <a:t>“</a:t>
                </a:r>
                <a:r>
                  <a:rPr lang="zh-CN" altLang="en-US" sz="1000"/>
                  <a:t>境界</a:t>
                </a:r>
                <a:r>
                  <a:rPr lang="zh-CN" altLang="en-US" sz="1000">
                    <a:latin typeface="宋体" panose="02010600030101010101" pitchFamily="2" charset="-122"/>
                  </a:rPr>
                  <a:t>”</a:t>
                </a:r>
                <a:r>
                  <a:rPr lang="zh-CN" altLang="en-US" sz="1000"/>
                  <a:t>的阐述</a:t>
                </a:r>
                <a:endParaRPr lang="en-US" altLang="zh-CN" sz="1000"/>
              </a:p>
            </p:txBody>
          </p:sp>
        </p:grpSp>
        <p:sp>
          <p:nvSpPr>
            <p:cNvPr id="1446921" name="Text Box 9"/>
            <p:cNvSpPr txBox="1">
              <a:spLocks noChangeArrowheads="1"/>
            </p:cNvSpPr>
            <p:nvPr/>
          </p:nvSpPr>
          <p:spPr bwMode="auto">
            <a:xfrm>
              <a:off x="1179" y="3297"/>
              <a:ext cx="1022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rgbClr val="0000CC"/>
                  </a:solidFill>
                </a:rPr>
                <a:t>贯通，看得远，才能认识准确</a:t>
              </a:r>
            </a:p>
          </p:txBody>
        </p:sp>
        <p:sp>
          <p:nvSpPr>
            <p:cNvPr id="1446922" name="Text Box 10"/>
            <p:cNvSpPr txBox="1">
              <a:spLocks noChangeArrowheads="1"/>
            </p:cNvSpPr>
            <p:nvPr/>
          </p:nvSpPr>
          <p:spPr bwMode="auto">
            <a:xfrm>
              <a:off x="1903" y="2923"/>
              <a:ext cx="1034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rgbClr val="0000CC"/>
                  </a:solidFill>
                </a:rPr>
                <a:t>浮想联翩，由此及彼，才能发现</a:t>
              </a:r>
              <a:endParaRPr lang="en-US" altLang="zh-CN">
                <a:solidFill>
                  <a:srgbClr val="0000CC"/>
                </a:solidFill>
              </a:endParaRPr>
            </a:p>
          </p:txBody>
        </p:sp>
        <p:sp>
          <p:nvSpPr>
            <p:cNvPr id="1446923" name="Text Box 11"/>
            <p:cNvSpPr txBox="1">
              <a:spLocks noChangeArrowheads="1"/>
            </p:cNvSpPr>
            <p:nvPr/>
          </p:nvSpPr>
          <p:spPr bwMode="auto">
            <a:xfrm>
              <a:off x="2903" y="2525"/>
              <a:ext cx="167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rgbClr val="0000CC"/>
                  </a:solidFill>
                </a:rPr>
                <a:t>不断训练，不断理解，才能找出本质，才能创新</a:t>
              </a:r>
              <a:endParaRPr lang="en-US" altLang="zh-CN" dirty="0">
                <a:solidFill>
                  <a:srgbClr val="0000CC"/>
                </a:solidFill>
              </a:endParaRPr>
            </a:p>
          </p:txBody>
        </p:sp>
        <p:grpSp>
          <p:nvGrpSpPr>
            <p:cNvPr id="1446924" name="Group 12"/>
            <p:cNvGrpSpPr>
              <a:grpSpLocks/>
            </p:cNvGrpSpPr>
            <p:nvPr/>
          </p:nvGrpSpPr>
          <p:grpSpPr bwMode="auto">
            <a:xfrm>
              <a:off x="2111" y="2464"/>
              <a:ext cx="622" cy="377"/>
              <a:chOff x="1620" y="2266"/>
              <a:chExt cx="622" cy="377"/>
            </a:xfrm>
          </p:grpSpPr>
          <p:sp>
            <p:nvSpPr>
              <p:cNvPr id="1446925" name="Oval 13"/>
              <p:cNvSpPr>
                <a:spLocks noChangeArrowheads="1"/>
              </p:cNvSpPr>
              <p:nvPr/>
            </p:nvSpPr>
            <p:spPr bwMode="auto">
              <a:xfrm>
                <a:off x="1620" y="2271"/>
                <a:ext cx="622" cy="37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6926" name="Text Box 14"/>
              <p:cNvSpPr txBox="1">
                <a:spLocks noChangeArrowheads="1"/>
              </p:cNvSpPr>
              <p:nvPr/>
            </p:nvSpPr>
            <p:spPr bwMode="auto">
              <a:xfrm>
                <a:off x="1675" y="2266"/>
                <a:ext cx="548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FFFF00"/>
                    </a:solidFill>
                  </a:rPr>
                  <a:t>联想与贯通</a:t>
                </a:r>
                <a:endParaRPr lang="en-US" altLang="zh-CN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1446927" name="Group 15"/>
            <p:cNvGrpSpPr>
              <a:grpSpLocks/>
            </p:cNvGrpSpPr>
            <p:nvPr/>
          </p:nvGrpSpPr>
          <p:grpSpPr bwMode="auto">
            <a:xfrm>
              <a:off x="3199" y="2160"/>
              <a:ext cx="822" cy="372"/>
              <a:chOff x="2700" y="1978"/>
              <a:chExt cx="822" cy="372"/>
            </a:xfrm>
          </p:grpSpPr>
          <p:sp>
            <p:nvSpPr>
              <p:cNvPr id="1446928" name="Oval 16"/>
              <p:cNvSpPr>
                <a:spLocks noChangeArrowheads="1"/>
              </p:cNvSpPr>
              <p:nvPr/>
            </p:nvSpPr>
            <p:spPr bwMode="auto">
              <a:xfrm>
                <a:off x="2700" y="1978"/>
                <a:ext cx="822" cy="372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6929" name="Text Box 17"/>
              <p:cNvSpPr txBox="1">
                <a:spLocks noChangeArrowheads="1"/>
              </p:cNvSpPr>
              <p:nvPr/>
            </p:nvSpPr>
            <p:spPr bwMode="auto">
              <a:xfrm>
                <a:off x="2726" y="2063"/>
                <a:ext cx="768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训练与实践</a:t>
                </a:r>
              </a:p>
            </p:txBody>
          </p:sp>
        </p:grpSp>
        <p:grpSp>
          <p:nvGrpSpPr>
            <p:cNvPr id="1446930" name="Group 18"/>
            <p:cNvGrpSpPr>
              <a:grpSpLocks/>
            </p:cNvGrpSpPr>
            <p:nvPr/>
          </p:nvGrpSpPr>
          <p:grpSpPr bwMode="auto">
            <a:xfrm>
              <a:off x="1301" y="2901"/>
              <a:ext cx="532" cy="372"/>
              <a:chOff x="1301" y="3069"/>
              <a:chExt cx="532" cy="372"/>
            </a:xfrm>
          </p:grpSpPr>
          <p:sp>
            <p:nvSpPr>
              <p:cNvPr id="1446931" name="Oval 19"/>
              <p:cNvSpPr>
                <a:spLocks noChangeArrowheads="1"/>
              </p:cNvSpPr>
              <p:nvPr/>
            </p:nvSpPr>
            <p:spPr bwMode="auto">
              <a:xfrm>
                <a:off x="1306" y="3069"/>
                <a:ext cx="500" cy="372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6932" name="Text Box 20"/>
              <p:cNvSpPr txBox="1">
                <a:spLocks noChangeArrowheads="1"/>
              </p:cNvSpPr>
              <p:nvPr/>
            </p:nvSpPr>
            <p:spPr bwMode="auto">
              <a:xfrm>
                <a:off x="1301" y="3073"/>
                <a:ext cx="532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/>
                  <a:t>概念与知识</a:t>
                </a:r>
                <a:endParaRPr lang="en-US" altLang="zh-CN" dirty="0"/>
              </a:p>
            </p:txBody>
          </p:sp>
        </p:grpSp>
      </p:grpSp>
      <p:sp>
        <p:nvSpPr>
          <p:cNvPr id="1446933" name="Text Box 9"/>
          <p:cNvSpPr txBox="1">
            <a:spLocks noChangeArrowheads="1"/>
          </p:cNvSpPr>
          <p:nvPr/>
        </p:nvSpPr>
        <p:spPr bwMode="auto">
          <a:xfrm>
            <a:off x="742029" y="2473345"/>
            <a:ext cx="3683829" cy="3898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rgbClr val="FF5050"/>
              </a:buCl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计算机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的思维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600" b="0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计算机是如何工作的</a:t>
            </a:r>
            <a:r>
              <a:rPr lang="en-US" altLang="zh-CN" sz="1600" b="0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? </a:t>
            </a:r>
            <a:r>
              <a:rPr lang="zh-CN" altLang="en-US" sz="1600" b="0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计算机的功能是如何越来越强大的</a:t>
            </a:r>
            <a:r>
              <a:rPr lang="en-US" altLang="zh-CN" sz="1600" b="0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</a:p>
          <a:p>
            <a:pPr eaLnBrk="1" hangingPunct="1">
              <a:lnSpc>
                <a:spcPct val="130000"/>
              </a:lnSpc>
              <a:buClr>
                <a:srgbClr val="FF505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利用计算机的思维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600" b="0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现实世界的各种事物如何利用计算机来进行控制和处理</a:t>
            </a:r>
            <a:r>
              <a:rPr lang="en-US" altLang="zh-CN" sz="1600" b="0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r>
              <a:rPr lang="en-US" altLang="zh-CN" sz="16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  <a:p>
            <a:pPr eaLnBrk="1" hangingPunct="1">
              <a:lnSpc>
                <a:spcPct val="13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计算思维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(Computational Thinking)</a:t>
            </a:r>
            <a:r>
              <a:rPr lang="zh-CN" altLang="en-US" sz="1600" b="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是运用计算机科学的基础概念去</a:t>
            </a:r>
            <a:r>
              <a:rPr lang="zh-CN" altLang="en-US" sz="16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求解问题</a:t>
            </a:r>
            <a:r>
              <a:rPr lang="zh-CN" altLang="en-US" sz="1600" b="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16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设计系统</a:t>
            </a:r>
            <a:r>
              <a:rPr lang="zh-CN" altLang="en-US" sz="1600" b="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zh-CN" altLang="en-US" sz="16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理解人类行为</a:t>
            </a:r>
            <a:r>
              <a:rPr lang="zh-CN" altLang="en-US" sz="1600" b="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，其本质是</a:t>
            </a:r>
            <a:r>
              <a:rPr lang="zh-CN" altLang="en-US" sz="16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抽象</a:t>
            </a:r>
            <a:r>
              <a:rPr lang="zh-CN" altLang="en-US" sz="1600" b="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zh-CN" altLang="en-US" sz="16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自动化</a:t>
            </a:r>
            <a:r>
              <a:rPr lang="en-US" altLang="zh-CN" sz="1600" b="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----from </a:t>
            </a:r>
            <a:r>
              <a:rPr lang="zh-CN" altLang="en-US" sz="1600" b="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周以真。</a:t>
            </a:r>
          </a:p>
        </p:txBody>
      </p:sp>
      <p:sp>
        <p:nvSpPr>
          <p:cNvPr id="1446934" name="Rectangle 22"/>
          <p:cNvSpPr>
            <a:spLocks noChangeArrowheads="1"/>
          </p:cNvSpPr>
          <p:nvPr/>
        </p:nvSpPr>
        <p:spPr bwMode="auto">
          <a:xfrm>
            <a:off x="707570" y="1935984"/>
            <a:ext cx="2659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400" dirty="0"/>
              <a:t>什么是计算思维？</a:t>
            </a:r>
          </a:p>
        </p:txBody>
      </p:sp>
      <p:sp>
        <p:nvSpPr>
          <p:cNvPr id="1446936" name="Rectangle 24"/>
          <p:cNvSpPr>
            <a:spLocks noChangeArrowheads="1"/>
          </p:cNvSpPr>
          <p:nvPr/>
        </p:nvSpPr>
        <p:spPr bwMode="auto">
          <a:xfrm>
            <a:off x="4909686" y="5319981"/>
            <a:ext cx="6651625" cy="581578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  <a:buClr>
                <a:srgbClr val="0066FF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思维是创新的源头，技术与知识是创新的支撑</a:t>
            </a: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2DB5E9C7-8F15-4426-B895-4B17E73A1104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站得高，才能看得远；看得远，才能看得真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17C4C92-51FA-4445-ADA2-3CB1A064239B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怎样学习</a:t>
            </a:r>
            <a:r>
              <a:rPr kumimoji="0"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6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6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6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6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6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46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6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6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46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46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44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6933" grpId="0" build="p"/>
      <p:bldP spid="1446934" grpId="0"/>
      <p:bldP spid="14469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96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986" y="2348707"/>
            <a:ext cx="6348412" cy="3484562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48963" name="Rectangle 3"/>
          <p:cNvSpPr>
            <a:spLocks noChangeArrowheads="1"/>
          </p:cNvSpPr>
          <p:nvPr/>
        </p:nvSpPr>
        <p:spPr bwMode="auto">
          <a:xfrm>
            <a:off x="3827085" y="1828836"/>
            <a:ext cx="51988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400" dirty="0"/>
              <a:t>知识  </a:t>
            </a:r>
            <a:r>
              <a:rPr lang="en-US" altLang="zh-CN" sz="2400" dirty="0"/>
              <a:t>vs. </a:t>
            </a:r>
            <a:r>
              <a:rPr lang="zh-CN" altLang="en-US" sz="2400" dirty="0"/>
              <a:t>贯通知识的思维</a:t>
            </a:r>
            <a:r>
              <a:rPr lang="en-US" altLang="zh-CN" sz="2400" dirty="0">
                <a:latin typeface="宋体" panose="02010600030101010101" pitchFamily="2" charset="-122"/>
              </a:rPr>
              <a:t>—</a:t>
            </a:r>
            <a:r>
              <a:rPr lang="zh-CN" altLang="en-US" sz="2400" dirty="0"/>
              <a:t>计算思维</a:t>
            </a:r>
          </a:p>
        </p:txBody>
      </p:sp>
      <p:grpSp>
        <p:nvGrpSpPr>
          <p:cNvPr id="1448964" name="Group 4"/>
          <p:cNvGrpSpPr>
            <a:grpSpLocks/>
          </p:cNvGrpSpPr>
          <p:nvPr/>
        </p:nvGrpSpPr>
        <p:grpSpPr bwMode="auto">
          <a:xfrm>
            <a:off x="5273797" y="5891475"/>
            <a:ext cx="912813" cy="855662"/>
            <a:chOff x="-1194" y="2315"/>
            <a:chExt cx="575" cy="539"/>
          </a:xfrm>
        </p:grpSpPr>
        <p:sp>
          <p:nvSpPr>
            <p:cNvPr id="2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18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>
                  <a:solidFill>
                    <a:srgbClr val="FFFFFF"/>
                  </a:solidFill>
                  <a:latin typeface="宋体" panose="02010600030101010101" pitchFamily="2" charset="-122"/>
                  <a:ea typeface="华文中宋" panose="02010600040101010101" pitchFamily="2" charset="-122"/>
                </a:rPr>
                <a:t>本质</a:t>
              </a:r>
            </a:p>
          </p:txBody>
        </p:sp>
      </p:grpSp>
      <p:grpSp>
        <p:nvGrpSpPr>
          <p:cNvPr id="1448968" name="Group 8"/>
          <p:cNvGrpSpPr>
            <a:grpSpLocks/>
          </p:cNvGrpSpPr>
          <p:nvPr/>
        </p:nvGrpSpPr>
        <p:grpSpPr bwMode="auto">
          <a:xfrm>
            <a:off x="6321546" y="5891475"/>
            <a:ext cx="1327150" cy="855662"/>
            <a:chOff x="-1194" y="2315"/>
            <a:chExt cx="575" cy="539"/>
          </a:xfrm>
        </p:grpSpPr>
        <p:sp>
          <p:nvSpPr>
            <p:cNvPr id="5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18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>
                  <a:solidFill>
                    <a:srgbClr val="FFFFFF"/>
                  </a:solidFill>
                  <a:latin typeface="宋体" panose="02010600030101010101" pitchFamily="2" charset="-122"/>
                  <a:ea typeface="华文中宋" panose="02010600040101010101" pitchFamily="2" charset="-122"/>
                </a:rPr>
                <a:t>可实现</a:t>
              </a:r>
            </a:p>
          </p:txBody>
        </p:sp>
      </p:grpSp>
      <p:grpSp>
        <p:nvGrpSpPr>
          <p:cNvPr id="1448972" name="Group 12"/>
          <p:cNvGrpSpPr>
            <a:grpSpLocks/>
          </p:cNvGrpSpPr>
          <p:nvPr/>
        </p:nvGrpSpPr>
        <p:grpSpPr bwMode="auto">
          <a:xfrm>
            <a:off x="8628184" y="5891475"/>
            <a:ext cx="1327150" cy="855662"/>
            <a:chOff x="-1194" y="2315"/>
            <a:chExt cx="575" cy="539"/>
          </a:xfrm>
        </p:grpSpPr>
        <p:sp>
          <p:nvSpPr>
            <p:cNvPr id="8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18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>
                  <a:solidFill>
                    <a:srgbClr val="FFFFFF"/>
                  </a:solidFill>
                  <a:latin typeface="宋体" panose="02010600030101010101" pitchFamily="2" charset="-122"/>
                  <a:ea typeface="华文中宋" panose="02010600040101010101" pitchFamily="2" charset="-122"/>
                </a:rPr>
                <a:t>启发性</a:t>
              </a:r>
            </a:p>
          </p:txBody>
        </p:sp>
      </p:grpSp>
      <p:grpSp>
        <p:nvGrpSpPr>
          <p:cNvPr id="1448976" name="Group 16"/>
          <p:cNvGrpSpPr>
            <a:grpSpLocks/>
          </p:cNvGrpSpPr>
          <p:nvPr/>
        </p:nvGrpSpPr>
        <p:grpSpPr bwMode="auto">
          <a:xfrm>
            <a:off x="7664572" y="5891475"/>
            <a:ext cx="912813" cy="855662"/>
            <a:chOff x="-1194" y="2315"/>
            <a:chExt cx="575" cy="539"/>
          </a:xfrm>
        </p:grpSpPr>
        <p:sp>
          <p:nvSpPr>
            <p:cNvPr id="11" name="AutoShape 39"/>
            <p:cNvSpPr>
              <a:spLocks noChangeArrowheads="1"/>
            </p:cNvSpPr>
            <p:nvPr/>
          </p:nvSpPr>
          <p:spPr bwMode="gray">
            <a:xfrm>
              <a:off x="-1194" y="2315"/>
              <a:ext cx="575" cy="539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18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Oval 40"/>
            <p:cNvSpPr>
              <a:spLocks noChangeArrowheads="1"/>
            </p:cNvSpPr>
            <p:nvPr/>
          </p:nvSpPr>
          <p:spPr bwMode="gray">
            <a:xfrm>
              <a:off x="-1146" y="2360"/>
              <a:ext cx="479" cy="450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Text Box 84"/>
            <p:cNvSpPr txBox="1">
              <a:spLocks noChangeArrowheads="1"/>
            </p:cNvSpPr>
            <p:nvPr/>
          </p:nvSpPr>
          <p:spPr bwMode="auto">
            <a:xfrm>
              <a:off x="-1169" y="2414"/>
              <a:ext cx="5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>
                  <a:solidFill>
                    <a:srgbClr val="FFFFFF"/>
                  </a:solidFill>
                  <a:latin typeface="宋体" panose="02010600030101010101" pitchFamily="2" charset="-122"/>
                  <a:ea typeface="华文中宋" panose="02010600040101010101" pitchFamily="2" charset="-122"/>
                </a:rPr>
                <a:t>联想</a:t>
              </a:r>
            </a:p>
          </p:txBody>
        </p:sp>
      </p:grpSp>
      <p:grpSp>
        <p:nvGrpSpPr>
          <p:cNvPr id="1448980" name="Group 20"/>
          <p:cNvGrpSpPr>
            <a:grpSpLocks/>
          </p:cNvGrpSpPr>
          <p:nvPr/>
        </p:nvGrpSpPr>
        <p:grpSpPr bwMode="auto">
          <a:xfrm>
            <a:off x="2729034" y="5807337"/>
            <a:ext cx="2451100" cy="1022350"/>
            <a:chOff x="796" y="1391"/>
            <a:chExt cx="1544" cy="644"/>
          </a:xfrm>
        </p:grpSpPr>
        <p:grpSp>
          <p:nvGrpSpPr>
            <p:cNvPr id="1448981" name="Group 21"/>
            <p:cNvGrpSpPr>
              <a:grpSpLocks/>
            </p:cNvGrpSpPr>
            <p:nvPr/>
          </p:nvGrpSpPr>
          <p:grpSpPr bwMode="auto">
            <a:xfrm>
              <a:off x="796" y="1483"/>
              <a:ext cx="575" cy="539"/>
              <a:chOff x="3441" y="1073"/>
              <a:chExt cx="575" cy="539"/>
            </a:xfrm>
          </p:grpSpPr>
          <p:sp>
            <p:nvSpPr>
              <p:cNvPr id="20" name="AutoShape 39"/>
              <p:cNvSpPr>
                <a:spLocks noChangeArrowheads="1"/>
              </p:cNvSpPr>
              <p:nvPr/>
            </p:nvSpPr>
            <p:spPr bwMode="gray">
              <a:xfrm>
                <a:off x="3441" y="1073"/>
                <a:ext cx="575" cy="539"/>
              </a:xfrm>
              <a:custGeom>
                <a:avLst/>
                <a:gdLst>
                  <a:gd name="G0" fmla="+- 1914 0 0"/>
                  <a:gd name="G1" fmla="+- 21600 0 1914"/>
                  <a:gd name="G2" fmla="+- 21600 0 1914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914" y="10800"/>
                    </a:moveTo>
                    <a:cubicBezTo>
                      <a:pt x="1914" y="15708"/>
                      <a:pt x="5892" y="19686"/>
                      <a:pt x="10800" y="19686"/>
                    </a:cubicBezTo>
                    <a:cubicBezTo>
                      <a:pt x="15708" y="19686"/>
                      <a:pt x="19686" y="15708"/>
                      <a:pt x="19686" y="10800"/>
                    </a:cubicBezTo>
                    <a:cubicBezTo>
                      <a:pt x="19686" y="5892"/>
                      <a:pt x="15708" y="1914"/>
                      <a:pt x="10800" y="1914"/>
                    </a:cubicBezTo>
                    <a:cubicBezTo>
                      <a:pt x="5892" y="1914"/>
                      <a:pt x="1914" y="5892"/>
                      <a:pt x="1914" y="1080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 eaLnBrk="1" hangingPunct="1"/>
                <a:endParaRPr kumimoji="0" lang="zh-CN" altLang="en-US" sz="18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Oval 40"/>
              <p:cNvSpPr>
                <a:spLocks noChangeArrowheads="1"/>
              </p:cNvSpPr>
              <p:nvPr/>
            </p:nvSpPr>
            <p:spPr bwMode="gray">
              <a:xfrm>
                <a:off x="3489" y="1117"/>
                <a:ext cx="479" cy="450"/>
              </a:xfrm>
              <a:prstGeom prst="ellipse">
                <a:avLst/>
              </a:prstGeom>
              <a:solidFill>
                <a:srgbClr val="666699"/>
              </a:solidFill>
              <a:ln w="28575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 eaLnBrk="1" hangingPunct="1"/>
                <a:endParaRPr kumimoji="0" lang="zh-CN" altLang="en-US" sz="18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Text Box 84"/>
              <p:cNvSpPr txBox="1">
                <a:spLocks noChangeArrowheads="1"/>
              </p:cNvSpPr>
              <p:nvPr/>
            </p:nvSpPr>
            <p:spPr bwMode="auto">
              <a:xfrm>
                <a:off x="3478" y="1198"/>
                <a:ext cx="52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 eaLnBrk="1" hangingPunct="1"/>
                <a:r>
                  <a:rPr kumimoji="0" lang="zh-CN" altLang="en-US">
                    <a:solidFill>
                      <a:schemeClr val="bg1"/>
                    </a:solidFill>
                    <a:ea typeface="宋体" panose="02010600030101010101" pitchFamily="2" charset="-122"/>
                  </a:rPr>
                  <a:t>知识</a:t>
                </a:r>
              </a:p>
            </p:txBody>
          </p:sp>
        </p:grpSp>
        <p:grpSp>
          <p:nvGrpSpPr>
            <p:cNvPr id="1448985" name="Group 25"/>
            <p:cNvGrpSpPr>
              <a:grpSpLocks/>
            </p:cNvGrpSpPr>
            <p:nvPr/>
          </p:nvGrpSpPr>
          <p:grpSpPr bwMode="auto">
            <a:xfrm>
              <a:off x="1504" y="1391"/>
              <a:ext cx="836" cy="644"/>
              <a:chOff x="4166" y="1007"/>
              <a:chExt cx="836" cy="644"/>
            </a:xfrm>
          </p:grpSpPr>
          <p:sp>
            <p:nvSpPr>
              <p:cNvPr id="14" name="AutoShape 39"/>
              <p:cNvSpPr>
                <a:spLocks noChangeArrowheads="1"/>
              </p:cNvSpPr>
              <p:nvPr/>
            </p:nvSpPr>
            <p:spPr bwMode="gray">
              <a:xfrm>
                <a:off x="4222" y="1007"/>
                <a:ext cx="700" cy="644"/>
              </a:xfrm>
              <a:custGeom>
                <a:avLst/>
                <a:gdLst>
                  <a:gd name="G0" fmla="+- 1914 0 0"/>
                  <a:gd name="G1" fmla="+- 21600 0 1914"/>
                  <a:gd name="G2" fmla="+- 21600 0 1914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914" y="10800"/>
                    </a:moveTo>
                    <a:cubicBezTo>
                      <a:pt x="1914" y="15708"/>
                      <a:pt x="5892" y="19686"/>
                      <a:pt x="10800" y="19686"/>
                    </a:cubicBezTo>
                    <a:cubicBezTo>
                      <a:pt x="15708" y="19686"/>
                      <a:pt x="19686" y="15708"/>
                      <a:pt x="19686" y="10800"/>
                    </a:cubicBezTo>
                    <a:cubicBezTo>
                      <a:pt x="19686" y="5892"/>
                      <a:pt x="15708" y="1914"/>
                      <a:pt x="10800" y="1914"/>
                    </a:cubicBezTo>
                    <a:cubicBezTo>
                      <a:pt x="5892" y="1914"/>
                      <a:pt x="1914" y="5892"/>
                      <a:pt x="1914" y="1080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 eaLnBrk="1" hangingPunct="1"/>
                <a:endParaRPr kumimoji="0" lang="zh-CN" altLang="en-US" sz="18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Oval 40"/>
              <p:cNvSpPr>
                <a:spLocks noChangeArrowheads="1"/>
              </p:cNvSpPr>
              <p:nvPr/>
            </p:nvSpPr>
            <p:spPr bwMode="gray">
              <a:xfrm>
                <a:off x="4281" y="1060"/>
                <a:ext cx="584" cy="538"/>
              </a:xfrm>
              <a:prstGeom prst="ellipse">
                <a:avLst/>
              </a:prstGeom>
              <a:solidFill>
                <a:srgbClr val="008000"/>
              </a:solidFill>
              <a:ln w="28575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 eaLnBrk="1" hangingPunct="1"/>
                <a:endParaRPr kumimoji="0" lang="zh-CN" altLang="en-US" sz="18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Text Box 84"/>
              <p:cNvSpPr txBox="1">
                <a:spLocks noChangeArrowheads="1"/>
              </p:cNvSpPr>
              <p:nvPr/>
            </p:nvSpPr>
            <p:spPr bwMode="auto">
              <a:xfrm>
                <a:off x="4166" y="1111"/>
                <a:ext cx="83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35000"/>
                  </a:spcBef>
                </a:pPr>
                <a:r>
                  <a:rPr kumimoji="0" lang="zh-CN" altLang="en-US" sz="1600">
                    <a:solidFill>
                      <a:srgbClr val="FFFFFF"/>
                    </a:solidFill>
                    <a:latin typeface="宋体" panose="02010600030101010101" pitchFamily="2" charset="-122"/>
                    <a:ea typeface="华文中宋" panose="02010600040101010101" pitchFamily="2" charset="-122"/>
                  </a:rPr>
                  <a:t>知识的贯通</a:t>
                </a:r>
                <a:r>
                  <a:rPr kumimoji="0" lang="en-US" altLang="zh-CN" sz="1600">
                    <a:solidFill>
                      <a:srgbClr val="FFFFFF"/>
                    </a:solidFill>
                    <a:latin typeface="宋体" panose="02010600030101010101" pitchFamily="2" charset="-122"/>
                    <a:ea typeface="华文中宋" panose="02010600040101010101" pitchFamily="2" charset="-122"/>
                  </a:rPr>
                  <a:t>-</a:t>
                </a:r>
                <a:r>
                  <a:rPr kumimoji="0" lang="zh-CN" altLang="en-US">
                    <a:solidFill>
                      <a:srgbClr val="FFFFFF"/>
                    </a:solidFill>
                    <a:latin typeface="宋体" panose="02010600030101010101" pitchFamily="2" charset="-122"/>
                    <a:ea typeface="华文中宋" panose="02010600040101010101" pitchFamily="2" charset="-122"/>
                  </a:rPr>
                  <a:t>思维</a:t>
                </a:r>
              </a:p>
            </p:txBody>
          </p:sp>
        </p:grpSp>
        <p:sp>
          <p:nvSpPr>
            <p:cNvPr id="1448989" name="Line 29"/>
            <p:cNvSpPr>
              <a:spLocks noChangeShapeType="1"/>
            </p:cNvSpPr>
            <p:nvPr/>
          </p:nvSpPr>
          <p:spPr bwMode="auto">
            <a:xfrm>
              <a:off x="1361" y="1754"/>
              <a:ext cx="210" cy="0"/>
            </a:xfrm>
            <a:prstGeom prst="line">
              <a:avLst/>
            </a:prstGeom>
            <a:noFill/>
            <a:ln w="57150">
              <a:solidFill>
                <a:srgbClr val="99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" name="圆角矩形 73">
            <a:extLst>
              <a:ext uri="{FF2B5EF4-FFF2-40B4-BE49-F238E27FC236}">
                <a16:creationId xmlns:a16="http://schemas.microsoft.com/office/drawing/2014/main" id="{C42EFA15-C118-4117-B13D-CBFD291D3A9B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(2)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知识与思维的差别在哪里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D9DDA9C3-5B3C-4F52-9978-D1F32C4C2604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怎样学习</a:t>
            </a:r>
            <a:r>
              <a:rPr kumimoji="0"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8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8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8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8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8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48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8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8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48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48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010" name="Line 2"/>
          <p:cNvSpPr>
            <a:spLocks noChangeShapeType="1"/>
          </p:cNvSpPr>
          <p:nvPr/>
        </p:nvSpPr>
        <p:spPr bwMode="auto">
          <a:xfrm>
            <a:off x="1462586" y="6284649"/>
            <a:ext cx="37258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1011" name="Line 3"/>
          <p:cNvSpPr>
            <a:spLocks noChangeShapeType="1"/>
          </p:cNvSpPr>
          <p:nvPr/>
        </p:nvSpPr>
        <p:spPr bwMode="auto">
          <a:xfrm>
            <a:off x="1467348" y="2915974"/>
            <a:ext cx="3725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1012" name="Line 4"/>
          <p:cNvSpPr>
            <a:spLocks noChangeShapeType="1"/>
          </p:cNvSpPr>
          <p:nvPr/>
        </p:nvSpPr>
        <p:spPr bwMode="auto">
          <a:xfrm>
            <a:off x="1462586" y="4662224"/>
            <a:ext cx="3724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1013" name="Oval 5"/>
          <p:cNvSpPr>
            <a:spLocks noChangeArrowheads="1"/>
          </p:cNvSpPr>
          <p:nvPr/>
        </p:nvSpPr>
        <p:spPr bwMode="auto">
          <a:xfrm>
            <a:off x="1604916" y="5775062"/>
            <a:ext cx="2241053" cy="99542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0" lang="zh-CN" altLang="en-US" sz="2800"/>
              <a:t>思维</a:t>
            </a:r>
          </a:p>
          <a:p>
            <a:pPr algn="ctr"/>
            <a:r>
              <a:rPr kumimoji="0" lang="en-US" altLang="zh-CN" sz="1200"/>
              <a:t>(Thought/Thinking)</a:t>
            </a:r>
          </a:p>
        </p:txBody>
      </p:sp>
      <p:sp>
        <p:nvSpPr>
          <p:cNvPr id="1451014" name="Oval 6"/>
          <p:cNvSpPr>
            <a:spLocks noChangeArrowheads="1"/>
          </p:cNvSpPr>
          <p:nvPr/>
        </p:nvSpPr>
        <p:spPr bwMode="auto">
          <a:xfrm>
            <a:off x="1536165" y="2480999"/>
            <a:ext cx="2378555" cy="99542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0" lang="zh-CN" altLang="en-US" sz="2800"/>
              <a:t>能力</a:t>
            </a:r>
          </a:p>
          <a:p>
            <a:pPr algn="ctr"/>
            <a:r>
              <a:rPr kumimoji="0" lang="en-US" altLang="zh-CN" sz="1200"/>
              <a:t>(Ability &amp; Capability)</a:t>
            </a:r>
          </a:p>
        </p:txBody>
      </p:sp>
      <p:sp>
        <p:nvSpPr>
          <p:cNvPr id="1451015" name="Line 7"/>
          <p:cNvSpPr>
            <a:spLocks noChangeShapeType="1"/>
          </p:cNvSpPr>
          <p:nvPr/>
        </p:nvSpPr>
        <p:spPr bwMode="auto">
          <a:xfrm flipV="1">
            <a:off x="2726235" y="5113075"/>
            <a:ext cx="0" cy="684213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1016" name="Line 8"/>
          <p:cNvSpPr>
            <a:spLocks noChangeShapeType="1"/>
          </p:cNvSpPr>
          <p:nvPr/>
        </p:nvSpPr>
        <p:spPr bwMode="auto">
          <a:xfrm flipV="1">
            <a:off x="2724648" y="3460487"/>
            <a:ext cx="0" cy="684212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1017" name="Oval 9"/>
          <p:cNvSpPr>
            <a:spLocks noChangeArrowheads="1"/>
          </p:cNvSpPr>
          <p:nvPr/>
        </p:nvSpPr>
        <p:spPr bwMode="auto">
          <a:xfrm>
            <a:off x="1510575" y="4168512"/>
            <a:ext cx="2428146" cy="99542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0" lang="zh-CN" altLang="en-US" sz="2800"/>
              <a:t>知识</a:t>
            </a:r>
            <a:r>
              <a:rPr kumimoji="0" lang="en-US" altLang="zh-CN" sz="2800"/>
              <a:t>/</a:t>
            </a:r>
            <a:r>
              <a:rPr kumimoji="0" lang="zh-CN" altLang="en-US" sz="2800"/>
              <a:t>技能</a:t>
            </a:r>
            <a:endParaRPr kumimoji="0" lang="en-US" altLang="zh-CN" sz="2800"/>
          </a:p>
          <a:p>
            <a:pPr algn="ctr"/>
            <a:r>
              <a:rPr kumimoji="0" lang="en-US" altLang="zh-CN" sz="1200"/>
              <a:t>(Technique/Skill)</a:t>
            </a:r>
          </a:p>
        </p:txBody>
      </p:sp>
      <p:sp>
        <p:nvSpPr>
          <p:cNvPr id="169" name="AutoShape 55"/>
          <p:cNvSpPr>
            <a:spLocks noChangeArrowheads="1"/>
          </p:cNvSpPr>
          <p:nvPr/>
        </p:nvSpPr>
        <p:spPr bwMode="gray">
          <a:xfrm>
            <a:off x="4832208" y="4048662"/>
            <a:ext cx="920750" cy="72072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8100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ctr"/>
            <a:r>
              <a:rPr kumimoji="0" lang="zh-CN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计算机语言</a:t>
            </a:r>
          </a:p>
          <a:p>
            <a:pPr algn="ctr"/>
            <a:r>
              <a:rPr kumimoji="0" lang="zh-CN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与程序设计</a:t>
            </a:r>
          </a:p>
        </p:txBody>
      </p:sp>
      <p:sp>
        <p:nvSpPr>
          <p:cNvPr id="2" name="AutoShape 55"/>
          <p:cNvSpPr>
            <a:spLocks noChangeArrowheads="1"/>
          </p:cNvSpPr>
          <p:nvPr/>
        </p:nvSpPr>
        <p:spPr bwMode="gray">
          <a:xfrm>
            <a:off x="6762608" y="4047075"/>
            <a:ext cx="920750" cy="72072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8100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ctr"/>
            <a:r>
              <a:rPr kumimoji="0" lang="zh-CN" altLang="en-US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数据库</a:t>
            </a:r>
          </a:p>
        </p:txBody>
      </p:sp>
      <p:grpSp>
        <p:nvGrpSpPr>
          <p:cNvPr id="1451020" name="Group 12"/>
          <p:cNvGrpSpPr>
            <a:grpSpLocks/>
          </p:cNvGrpSpPr>
          <p:nvPr/>
        </p:nvGrpSpPr>
        <p:grpSpPr bwMode="auto">
          <a:xfrm>
            <a:off x="4137243" y="3543152"/>
            <a:ext cx="3976688" cy="1620781"/>
            <a:chOff x="1720" y="1937"/>
            <a:chExt cx="3145" cy="1136"/>
          </a:xfrm>
        </p:grpSpPr>
        <p:sp>
          <p:nvSpPr>
            <p:cNvPr id="1451021" name="Line 13"/>
            <p:cNvSpPr>
              <a:spLocks noChangeShapeType="1"/>
            </p:cNvSpPr>
            <p:nvPr/>
          </p:nvSpPr>
          <p:spPr bwMode="auto">
            <a:xfrm>
              <a:off x="1720" y="3073"/>
              <a:ext cx="313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1022" name="Line 14"/>
            <p:cNvSpPr>
              <a:spLocks noChangeShapeType="1"/>
            </p:cNvSpPr>
            <p:nvPr/>
          </p:nvSpPr>
          <p:spPr bwMode="auto">
            <a:xfrm>
              <a:off x="1730" y="1937"/>
              <a:ext cx="313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" name="AutoShape 55"/>
          <p:cNvSpPr>
            <a:spLocks noChangeArrowheads="1"/>
          </p:cNvSpPr>
          <p:nvPr/>
        </p:nvSpPr>
        <p:spPr bwMode="gray">
          <a:xfrm>
            <a:off x="5797408" y="4048662"/>
            <a:ext cx="920750" cy="72072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8100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ctr"/>
            <a:r>
              <a:rPr kumimoji="0" lang="zh-CN" altLang="en-US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数学建模</a:t>
            </a:r>
          </a:p>
          <a:p>
            <a:pPr algn="ctr"/>
            <a:r>
              <a:rPr kumimoji="0" lang="zh-CN" altLang="en-US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或</a:t>
            </a:r>
          </a:p>
          <a:p>
            <a:pPr algn="ctr"/>
            <a:r>
              <a:rPr kumimoji="0" lang="zh-CN" altLang="en-US"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非数学建模</a:t>
            </a:r>
          </a:p>
        </p:txBody>
      </p:sp>
      <p:sp>
        <p:nvSpPr>
          <p:cNvPr id="1451024" name="Text Box 16"/>
          <p:cNvSpPr txBox="1">
            <a:spLocks noChangeArrowheads="1"/>
          </p:cNvSpPr>
          <p:nvPr/>
        </p:nvSpPr>
        <p:spPr bwMode="auto">
          <a:xfrm>
            <a:off x="3682703" y="2256789"/>
            <a:ext cx="13033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zh-CN" altLang="en-US" sz="1200" dirty="0">
                <a:solidFill>
                  <a:schemeClr val="accent2"/>
                </a:solidFill>
              </a:rPr>
              <a:t>知识与视野拓展</a:t>
            </a:r>
          </a:p>
          <a:p>
            <a:r>
              <a:rPr kumimoji="0" lang="en-US" altLang="zh-CN" sz="1200" dirty="0">
                <a:solidFill>
                  <a:schemeClr val="accent2"/>
                </a:solidFill>
              </a:rPr>
              <a:t>Knowledge Expansion</a:t>
            </a:r>
          </a:p>
        </p:txBody>
      </p:sp>
      <p:grpSp>
        <p:nvGrpSpPr>
          <p:cNvPr id="1451025" name="Group 17"/>
          <p:cNvGrpSpPr>
            <a:grpSpLocks/>
          </p:cNvGrpSpPr>
          <p:nvPr/>
        </p:nvGrpSpPr>
        <p:grpSpPr bwMode="auto">
          <a:xfrm>
            <a:off x="5201514" y="5276624"/>
            <a:ext cx="2051050" cy="1268412"/>
            <a:chOff x="3213" y="3136"/>
            <a:chExt cx="856" cy="799"/>
          </a:xfrm>
        </p:grpSpPr>
        <p:grpSp>
          <p:nvGrpSpPr>
            <p:cNvPr id="1451026" name="Group 18"/>
            <p:cNvGrpSpPr>
              <a:grpSpLocks/>
            </p:cNvGrpSpPr>
            <p:nvPr/>
          </p:nvGrpSpPr>
          <p:grpSpPr bwMode="auto">
            <a:xfrm>
              <a:off x="3213" y="3136"/>
              <a:ext cx="856" cy="799"/>
              <a:chOff x="4654" y="3355"/>
              <a:chExt cx="1065" cy="965"/>
            </a:xfrm>
          </p:grpSpPr>
          <p:sp>
            <p:nvSpPr>
              <p:cNvPr id="20" name="AutoShape 39"/>
              <p:cNvSpPr>
                <a:spLocks noChangeArrowheads="1"/>
              </p:cNvSpPr>
              <p:nvPr/>
            </p:nvSpPr>
            <p:spPr bwMode="gray">
              <a:xfrm>
                <a:off x="4654" y="3355"/>
                <a:ext cx="1065" cy="965"/>
              </a:xfrm>
              <a:custGeom>
                <a:avLst/>
                <a:gdLst>
                  <a:gd name="G0" fmla="+- 1914 0 0"/>
                  <a:gd name="G1" fmla="+- 21600 0 1914"/>
                  <a:gd name="G2" fmla="+- 21600 0 1914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914" y="10800"/>
                    </a:moveTo>
                    <a:cubicBezTo>
                      <a:pt x="1914" y="15708"/>
                      <a:pt x="5892" y="19686"/>
                      <a:pt x="10800" y="19686"/>
                    </a:cubicBezTo>
                    <a:cubicBezTo>
                      <a:pt x="15708" y="19686"/>
                      <a:pt x="19686" y="15708"/>
                      <a:pt x="19686" y="10800"/>
                    </a:cubicBezTo>
                    <a:cubicBezTo>
                      <a:pt x="19686" y="5892"/>
                      <a:pt x="15708" y="1914"/>
                      <a:pt x="10800" y="1914"/>
                    </a:cubicBezTo>
                    <a:cubicBezTo>
                      <a:pt x="5892" y="1914"/>
                      <a:pt x="1914" y="5892"/>
                      <a:pt x="1914" y="1080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 eaLnBrk="1" hangingPunct="1"/>
                <a:endParaRPr kumimoji="0" lang="zh-CN" altLang="en-US" sz="12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Oval 40"/>
              <p:cNvSpPr>
                <a:spLocks noChangeArrowheads="1"/>
              </p:cNvSpPr>
              <p:nvPr/>
            </p:nvSpPr>
            <p:spPr bwMode="gray">
              <a:xfrm>
                <a:off x="4742" y="3435"/>
                <a:ext cx="889" cy="806"/>
              </a:xfrm>
              <a:prstGeom prst="ellipse">
                <a:avLst/>
              </a:prstGeom>
              <a:solidFill>
                <a:srgbClr val="666699"/>
              </a:solidFill>
              <a:ln w="28575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 eaLnBrk="1" hangingPunct="1"/>
                <a:endParaRPr kumimoji="0" lang="zh-CN" altLang="en-US" sz="1200" b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6" name="Text Box 84"/>
            <p:cNvSpPr txBox="1">
              <a:spLocks noChangeArrowheads="1"/>
            </p:cNvSpPr>
            <p:nvPr/>
          </p:nvSpPr>
          <p:spPr bwMode="auto">
            <a:xfrm>
              <a:off x="3242" y="3277"/>
              <a:ext cx="763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 sz="1200" b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大学计算机</a:t>
              </a:r>
            </a:p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 sz="1200" b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计算机专业导论</a:t>
              </a:r>
            </a:p>
            <a:p>
              <a:pPr algn="ctr" eaLnBrk="1" hangingPunct="1">
                <a:spcBef>
                  <a:spcPct val="35000"/>
                </a:spcBef>
              </a:pPr>
              <a:r>
                <a:rPr kumimoji="0" lang="en-US" altLang="zh-CN" sz="1200" b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(</a:t>
              </a:r>
              <a:r>
                <a:rPr kumimoji="0" lang="zh-CN" altLang="en-US" sz="1200" b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计算思维导论</a:t>
              </a:r>
              <a:r>
                <a:rPr kumimoji="0" lang="en-US" altLang="zh-CN" sz="1200" b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)</a:t>
              </a:r>
            </a:p>
          </p:txBody>
        </p:sp>
      </p:grpSp>
      <p:sp>
        <p:nvSpPr>
          <p:cNvPr id="1451030" name="Line 22"/>
          <p:cNvSpPr>
            <a:spLocks noChangeShapeType="1"/>
          </p:cNvSpPr>
          <p:nvPr/>
        </p:nvSpPr>
        <p:spPr bwMode="auto">
          <a:xfrm flipV="1">
            <a:off x="7341465" y="5927499"/>
            <a:ext cx="460375" cy="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AutoShape 55"/>
          <p:cNvSpPr>
            <a:spLocks noChangeArrowheads="1"/>
          </p:cNvSpPr>
          <p:nvPr/>
        </p:nvSpPr>
        <p:spPr bwMode="gray">
          <a:xfrm>
            <a:off x="4631235" y="2597571"/>
            <a:ext cx="1517650" cy="56673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ctr"/>
            <a:r>
              <a:rPr kumimoji="0" lang="zh-CN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云计算与云服务</a:t>
            </a:r>
          </a:p>
        </p:txBody>
      </p:sp>
      <p:sp>
        <p:nvSpPr>
          <p:cNvPr id="5" name="AutoShape 55"/>
          <p:cNvSpPr>
            <a:spLocks noChangeArrowheads="1"/>
          </p:cNvSpPr>
          <p:nvPr/>
        </p:nvSpPr>
        <p:spPr bwMode="gray">
          <a:xfrm>
            <a:off x="6275885" y="2599160"/>
            <a:ext cx="1517650" cy="5667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ctr"/>
            <a:r>
              <a:rPr kumimoji="0" lang="zh-CN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企业资源规划</a:t>
            </a:r>
          </a:p>
          <a:p>
            <a:pPr algn="ctr"/>
            <a:r>
              <a:rPr kumimoji="0" lang="zh-CN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与供应链管理</a:t>
            </a:r>
          </a:p>
        </p:txBody>
      </p:sp>
      <p:sp>
        <p:nvSpPr>
          <p:cNvPr id="1451033" name="Text Box 25"/>
          <p:cNvSpPr txBox="1">
            <a:spLocks noChangeArrowheads="1"/>
          </p:cNvSpPr>
          <p:nvPr/>
        </p:nvSpPr>
        <p:spPr bwMode="auto">
          <a:xfrm>
            <a:off x="4999535" y="1860288"/>
            <a:ext cx="307968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/>
              <a:t>视野：宽度</a:t>
            </a:r>
            <a:r>
              <a:rPr lang="en-US" altLang="zh-CN" dirty="0"/>
              <a:t>---</a:t>
            </a:r>
            <a:r>
              <a:rPr lang="zh-CN" altLang="en-US" dirty="0"/>
              <a:t>知识面宽，前沿性</a:t>
            </a:r>
          </a:p>
          <a:p>
            <a:r>
              <a:rPr lang="zh-CN" altLang="en-US" dirty="0"/>
              <a:t>深度</a:t>
            </a:r>
            <a:r>
              <a:rPr lang="en-US" altLang="zh-CN" dirty="0"/>
              <a:t>---</a:t>
            </a:r>
            <a:r>
              <a:rPr lang="zh-CN" altLang="en-US" dirty="0"/>
              <a:t>贯通性，深入性</a:t>
            </a:r>
          </a:p>
        </p:txBody>
      </p:sp>
      <p:sp>
        <p:nvSpPr>
          <p:cNvPr id="1451034" name="Text Box 26"/>
          <p:cNvSpPr txBox="1">
            <a:spLocks noChangeArrowheads="1"/>
          </p:cNvSpPr>
          <p:nvPr/>
        </p:nvSpPr>
        <p:spPr bwMode="auto">
          <a:xfrm>
            <a:off x="5022708" y="3635911"/>
            <a:ext cx="251703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技能：练习，练习，</a:t>
            </a:r>
            <a:r>
              <a:rPr lang="en-US" altLang="zh-CN">
                <a:latin typeface="宋体" panose="02010600030101010101" pitchFamily="2" charset="-122"/>
              </a:rPr>
              <a:t>…</a:t>
            </a:r>
            <a:r>
              <a:rPr lang="en-US" altLang="zh-CN"/>
              <a:t> </a:t>
            </a:r>
            <a:r>
              <a:rPr lang="en-US" altLang="zh-CN">
                <a:latin typeface="宋体" panose="02010600030101010101" pitchFamily="2" charset="-122"/>
              </a:rPr>
              <a:t>…</a:t>
            </a:r>
            <a:endParaRPr lang="en-US" altLang="zh-CN"/>
          </a:p>
        </p:txBody>
      </p:sp>
      <p:sp>
        <p:nvSpPr>
          <p:cNvPr id="1451035" name="Text Box 27"/>
          <p:cNvSpPr txBox="1">
            <a:spLocks noChangeArrowheads="1"/>
          </p:cNvSpPr>
          <p:nvPr/>
        </p:nvSpPr>
        <p:spPr bwMode="auto">
          <a:xfrm>
            <a:off x="4685134" y="6481083"/>
            <a:ext cx="307968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/>
              <a:t>思维：好奇、思考、联想、贯通</a:t>
            </a:r>
          </a:p>
        </p:txBody>
      </p:sp>
      <p:sp>
        <p:nvSpPr>
          <p:cNvPr id="1451036" name="Text Box 28"/>
          <p:cNvSpPr txBox="1">
            <a:spLocks noChangeArrowheads="1"/>
          </p:cNvSpPr>
          <p:nvPr/>
        </p:nvSpPr>
        <p:spPr bwMode="auto">
          <a:xfrm>
            <a:off x="3786365" y="4151632"/>
            <a:ext cx="957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zh-CN" altLang="en-US" sz="1200">
                <a:solidFill>
                  <a:schemeClr val="accent2"/>
                </a:solidFill>
              </a:rPr>
              <a:t>训练与掌握</a:t>
            </a:r>
          </a:p>
          <a:p>
            <a:r>
              <a:rPr kumimoji="0" lang="en-US" altLang="zh-CN" sz="1200">
                <a:solidFill>
                  <a:schemeClr val="accent2"/>
                </a:solidFill>
              </a:rPr>
              <a:t>Training</a:t>
            </a:r>
          </a:p>
        </p:txBody>
      </p:sp>
      <p:sp>
        <p:nvSpPr>
          <p:cNvPr id="1451037" name="Text Box 29"/>
          <p:cNvSpPr txBox="1">
            <a:spLocks noChangeArrowheads="1"/>
          </p:cNvSpPr>
          <p:nvPr/>
        </p:nvSpPr>
        <p:spPr bwMode="auto">
          <a:xfrm>
            <a:off x="3807456" y="5775062"/>
            <a:ext cx="1470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zh-CN" altLang="en-US" sz="1200">
                <a:solidFill>
                  <a:schemeClr val="accent2"/>
                </a:solidFill>
              </a:rPr>
              <a:t>启发与理解</a:t>
            </a:r>
            <a:r>
              <a:rPr kumimoji="0" lang="en-US" altLang="zh-CN" sz="1200">
                <a:solidFill>
                  <a:schemeClr val="accent2"/>
                </a:solidFill>
              </a:rPr>
              <a:t>Understanding</a:t>
            </a:r>
          </a:p>
        </p:txBody>
      </p:sp>
      <p:pic>
        <p:nvPicPr>
          <p:cNvPr id="1451038" name="Picture 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008" y="2987412"/>
            <a:ext cx="1595437" cy="278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51039" name="Text Box 31"/>
          <p:cNvSpPr txBox="1">
            <a:spLocks noChangeArrowheads="1"/>
          </p:cNvSpPr>
          <p:nvPr/>
        </p:nvSpPr>
        <p:spPr bwMode="auto">
          <a:xfrm>
            <a:off x="8615220" y="1874576"/>
            <a:ext cx="1655763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打通知识脉络，融贯各门课程，内功强化基础，外功灵活应变。</a:t>
            </a:r>
          </a:p>
        </p:txBody>
      </p:sp>
      <p:sp>
        <p:nvSpPr>
          <p:cNvPr id="1451040" name="Text Box 32"/>
          <p:cNvSpPr txBox="1">
            <a:spLocks noChangeArrowheads="1"/>
          </p:cNvSpPr>
          <p:nvPr/>
        </p:nvSpPr>
        <p:spPr bwMode="auto">
          <a:xfrm>
            <a:off x="8277082" y="5744900"/>
            <a:ext cx="25314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kumimoji="0" lang="zh-CN" altLang="en-US">
                <a:solidFill>
                  <a:srgbClr val="0000FF"/>
                </a:solidFill>
              </a:rPr>
              <a:t>能力</a:t>
            </a:r>
            <a:r>
              <a:rPr kumimoji="0" lang="en-US" altLang="zh-CN">
                <a:solidFill>
                  <a:srgbClr val="0000FF"/>
                </a:solidFill>
              </a:rPr>
              <a:t>----</a:t>
            </a:r>
            <a:r>
              <a:rPr kumimoji="0" lang="zh-CN" altLang="en-US">
                <a:solidFill>
                  <a:srgbClr val="0000FF"/>
                </a:solidFill>
              </a:rPr>
              <a:t>内功</a:t>
            </a:r>
            <a:r>
              <a:rPr kumimoji="0" lang="en-US" altLang="zh-CN">
                <a:solidFill>
                  <a:srgbClr val="0000FF"/>
                </a:solidFill>
              </a:rPr>
              <a:t>(</a:t>
            </a:r>
            <a:r>
              <a:rPr kumimoji="0" lang="zh-CN" altLang="en-US">
                <a:solidFill>
                  <a:srgbClr val="0000FF"/>
                </a:solidFill>
              </a:rPr>
              <a:t>贯通的脉络</a:t>
            </a:r>
            <a:r>
              <a:rPr kumimoji="0" lang="en-US" altLang="zh-CN">
                <a:solidFill>
                  <a:srgbClr val="0000FF"/>
                </a:solidFill>
              </a:rPr>
              <a:t>)</a:t>
            </a:r>
          </a:p>
          <a:p>
            <a:pPr>
              <a:buFontTx/>
              <a:buChar char="•"/>
            </a:pPr>
            <a:r>
              <a:rPr kumimoji="0" lang="zh-CN" altLang="en-US">
                <a:solidFill>
                  <a:srgbClr val="0000FF"/>
                </a:solidFill>
              </a:rPr>
              <a:t>实践</a:t>
            </a:r>
            <a:r>
              <a:rPr kumimoji="0" lang="en-US" altLang="zh-CN">
                <a:solidFill>
                  <a:srgbClr val="0000FF"/>
                </a:solidFill>
              </a:rPr>
              <a:t>----</a:t>
            </a:r>
            <a:r>
              <a:rPr kumimoji="0" lang="zh-CN" altLang="en-US">
                <a:solidFill>
                  <a:srgbClr val="0000FF"/>
                </a:solidFill>
              </a:rPr>
              <a:t>锻炼</a:t>
            </a:r>
            <a:r>
              <a:rPr kumimoji="0" lang="en-US" altLang="zh-CN">
                <a:solidFill>
                  <a:srgbClr val="0000FF"/>
                </a:solidFill>
              </a:rPr>
              <a:t>,</a:t>
            </a:r>
            <a:r>
              <a:rPr kumimoji="0" lang="zh-CN" altLang="en-US">
                <a:solidFill>
                  <a:srgbClr val="0000FF"/>
                </a:solidFill>
              </a:rPr>
              <a:t>使脉络贯通</a:t>
            </a:r>
          </a:p>
          <a:p>
            <a:pPr>
              <a:buFontTx/>
              <a:buChar char="•"/>
            </a:pPr>
            <a:r>
              <a:rPr kumimoji="0" lang="zh-CN" altLang="en-US">
                <a:solidFill>
                  <a:srgbClr val="0000FF"/>
                </a:solidFill>
              </a:rPr>
              <a:t>思维</a:t>
            </a:r>
            <a:r>
              <a:rPr kumimoji="0" lang="en-US" altLang="zh-CN">
                <a:solidFill>
                  <a:srgbClr val="0000FF"/>
                </a:solidFill>
              </a:rPr>
              <a:t>----</a:t>
            </a:r>
            <a:r>
              <a:rPr kumimoji="0" lang="zh-CN" altLang="en-US">
                <a:solidFill>
                  <a:srgbClr val="0000FF"/>
                </a:solidFill>
              </a:rPr>
              <a:t>脉络</a:t>
            </a:r>
            <a:r>
              <a:rPr kumimoji="0" lang="en-US" altLang="zh-CN">
                <a:solidFill>
                  <a:srgbClr val="0000FF"/>
                </a:solidFill>
              </a:rPr>
              <a:t>(</a:t>
            </a:r>
            <a:r>
              <a:rPr kumimoji="0" lang="zh-CN" altLang="en-US">
                <a:solidFill>
                  <a:srgbClr val="0000FF"/>
                </a:solidFill>
              </a:rPr>
              <a:t>穴位链</a:t>
            </a:r>
            <a:r>
              <a:rPr kumimoji="0" lang="en-US" altLang="zh-CN">
                <a:solidFill>
                  <a:srgbClr val="0000FF"/>
                </a:solidFill>
              </a:rPr>
              <a:t>)</a:t>
            </a:r>
          </a:p>
          <a:p>
            <a:pPr>
              <a:buFontTx/>
              <a:buChar char="•"/>
            </a:pPr>
            <a:r>
              <a:rPr kumimoji="0" lang="zh-CN" altLang="en-US">
                <a:solidFill>
                  <a:srgbClr val="0000FF"/>
                </a:solidFill>
              </a:rPr>
              <a:t>知识</a:t>
            </a:r>
            <a:r>
              <a:rPr kumimoji="0" lang="en-US" altLang="zh-CN">
                <a:solidFill>
                  <a:srgbClr val="0000FF"/>
                </a:solidFill>
              </a:rPr>
              <a:t>----</a:t>
            </a:r>
            <a:r>
              <a:rPr kumimoji="0" lang="zh-CN" altLang="en-US">
                <a:solidFill>
                  <a:srgbClr val="0000FF"/>
                </a:solidFill>
              </a:rPr>
              <a:t>穴位</a:t>
            </a:r>
          </a:p>
        </p:txBody>
      </p:sp>
      <p:sp>
        <p:nvSpPr>
          <p:cNvPr id="1451041" name="Line 33"/>
          <p:cNvSpPr>
            <a:spLocks noChangeShapeType="1"/>
          </p:cNvSpPr>
          <p:nvPr/>
        </p:nvSpPr>
        <p:spPr bwMode="auto">
          <a:xfrm flipV="1">
            <a:off x="6049821" y="4991636"/>
            <a:ext cx="460375" cy="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1042" name="Line 34"/>
          <p:cNvSpPr>
            <a:spLocks noChangeShapeType="1"/>
          </p:cNvSpPr>
          <p:nvPr/>
        </p:nvSpPr>
        <p:spPr bwMode="auto">
          <a:xfrm flipV="1">
            <a:off x="6082211" y="3404021"/>
            <a:ext cx="460375" cy="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圆角矩形 73">
            <a:extLst>
              <a:ext uri="{FF2B5EF4-FFF2-40B4-BE49-F238E27FC236}">
                <a16:creationId xmlns:a16="http://schemas.microsoft.com/office/drawing/2014/main" id="{FB841754-BB39-4DF8-BF79-93903E58B2EB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(3)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大学计算机与其它课程的关系是怎样的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1E300C0-B141-4AA1-92DC-3AC42B75ECC5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怎样学习</a:t>
            </a:r>
            <a:r>
              <a:rPr kumimoji="0"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圆角矩形 55"/>
          <p:cNvSpPr/>
          <p:nvPr/>
        </p:nvSpPr>
        <p:spPr>
          <a:xfrm>
            <a:off x="729343" y="1245835"/>
            <a:ext cx="10744200" cy="62983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4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kumimoji="0" lang="en-US" altLang="zh-CN" sz="24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0" lang="zh-CN" altLang="en-US" sz="24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）认知能力的度量层次</a:t>
            </a:r>
          </a:p>
        </p:txBody>
      </p:sp>
      <p:sp>
        <p:nvSpPr>
          <p:cNvPr id="81" name="标题 1"/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怎样学习</a:t>
            </a:r>
            <a:r>
              <a:rPr kumimoji="0"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"/>
          <p:cNvGrpSpPr>
            <a:grpSpLocks/>
          </p:cNvGrpSpPr>
          <p:nvPr/>
        </p:nvGrpSpPr>
        <p:grpSpPr bwMode="auto">
          <a:xfrm>
            <a:off x="984205" y="1993538"/>
            <a:ext cx="10232782" cy="4702628"/>
            <a:chOff x="4664670" y="4650640"/>
            <a:chExt cx="3740562" cy="1973561"/>
          </a:xfrm>
        </p:grpSpPr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2071" y="4650640"/>
              <a:ext cx="3433161" cy="19735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 Box 6"/>
            <p:cNvSpPr txBox="1">
              <a:spLocks noChangeArrowheads="1"/>
            </p:cNvSpPr>
            <p:nvPr/>
          </p:nvSpPr>
          <p:spPr bwMode="auto">
            <a:xfrm>
              <a:off x="4664670" y="6369998"/>
              <a:ext cx="323420" cy="193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b="1" dirty="0"/>
                <a:t>知道</a:t>
              </a:r>
            </a:p>
          </p:txBody>
        </p:sp>
        <p:sp>
          <p:nvSpPr>
            <p:cNvPr id="19" name="Text Box 7"/>
            <p:cNvSpPr txBox="1">
              <a:spLocks noChangeArrowheads="1"/>
            </p:cNvSpPr>
            <p:nvPr/>
          </p:nvSpPr>
          <p:spPr bwMode="auto">
            <a:xfrm>
              <a:off x="4664670" y="6090757"/>
              <a:ext cx="323420" cy="193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b="1" dirty="0"/>
                <a:t>理解</a:t>
              </a:r>
            </a:p>
          </p:txBody>
        </p:sp>
        <p:sp>
          <p:nvSpPr>
            <p:cNvPr id="20" name="Text Box 8"/>
            <p:cNvSpPr txBox="1">
              <a:spLocks noChangeArrowheads="1"/>
            </p:cNvSpPr>
            <p:nvPr/>
          </p:nvSpPr>
          <p:spPr bwMode="auto">
            <a:xfrm>
              <a:off x="4665851" y="5811516"/>
              <a:ext cx="323420" cy="193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b="1"/>
                <a:t>应用</a:t>
              </a:r>
            </a:p>
          </p:txBody>
        </p:sp>
        <p:sp>
          <p:nvSpPr>
            <p:cNvPr id="21" name="Text Box 9"/>
            <p:cNvSpPr txBox="1">
              <a:spLocks noChangeArrowheads="1"/>
            </p:cNvSpPr>
            <p:nvPr/>
          </p:nvSpPr>
          <p:spPr bwMode="auto">
            <a:xfrm>
              <a:off x="4664670" y="5532275"/>
              <a:ext cx="323420" cy="193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00B050"/>
                  </a:solidFill>
                </a:rPr>
                <a:t>分析</a:t>
              </a:r>
            </a:p>
          </p:txBody>
        </p:sp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4665851" y="5253034"/>
              <a:ext cx="323420" cy="193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00B050"/>
                  </a:solidFill>
                </a:rPr>
                <a:t>评价</a:t>
              </a:r>
            </a:p>
          </p:txBody>
        </p:sp>
        <p:sp>
          <p:nvSpPr>
            <p:cNvPr id="23" name="Text Box 11"/>
            <p:cNvSpPr txBox="1">
              <a:spLocks noChangeArrowheads="1"/>
            </p:cNvSpPr>
            <p:nvPr/>
          </p:nvSpPr>
          <p:spPr bwMode="auto">
            <a:xfrm>
              <a:off x="4665851" y="4973793"/>
              <a:ext cx="323420" cy="193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b="1" dirty="0">
                  <a:solidFill>
                    <a:srgbClr val="00B050"/>
                  </a:solidFill>
                </a:rPr>
                <a:t>创造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409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714" name="Text Box 2"/>
          <p:cNvSpPr txBox="1">
            <a:spLocks noChangeArrowheads="1"/>
          </p:cNvSpPr>
          <p:nvPr/>
        </p:nvSpPr>
        <p:spPr bwMode="auto">
          <a:xfrm>
            <a:off x="606163" y="1860288"/>
            <a:ext cx="10845608" cy="3971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1079500" indent="-4572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716088" indent="-4572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2352675" indent="-4572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989263" indent="-4572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3446463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903663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4360863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818063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ea typeface="宋体" panose="02010600030101010101" pitchFamily="2" charset="-122"/>
              </a:rPr>
              <a:t>计算思维的学习方法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zh-CN" altLang="en-US" sz="1600" dirty="0">
                <a:ea typeface="宋体" panose="02010600030101010101" pitchFamily="2" charset="-122"/>
              </a:rPr>
              <a:t>（</a:t>
            </a:r>
            <a:r>
              <a:rPr lang="en-US" altLang="zh-CN" sz="1600" dirty="0"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ea typeface="宋体" panose="02010600030101010101" pitchFamily="2" charset="-122"/>
              </a:rPr>
              <a:t>） </a:t>
            </a:r>
            <a:r>
              <a:rPr lang="zh-CN" altLang="en-US" sz="16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1600" dirty="0">
                <a:solidFill>
                  <a:schemeClr val="accent2"/>
                </a:solidFill>
                <a:ea typeface="宋体" panose="02010600030101010101" pitchFamily="2" charset="-122"/>
              </a:rPr>
              <a:t>知识</a:t>
            </a: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</a:rPr>
              <a:t>/</a:t>
            </a:r>
            <a:r>
              <a:rPr lang="zh-CN" altLang="en-US" sz="1600" dirty="0">
                <a:solidFill>
                  <a:schemeClr val="accent2"/>
                </a:solidFill>
                <a:ea typeface="宋体" panose="02010600030101010101" pitchFamily="2" charset="-122"/>
              </a:rPr>
              <a:t>术语</a:t>
            </a:r>
            <a:r>
              <a:rPr lang="zh-CN" altLang="en-US" sz="16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1600" dirty="0">
                <a:solidFill>
                  <a:schemeClr val="accent2"/>
                </a:solidFill>
                <a:ea typeface="宋体" panose="02010600030101010101" pitchFamily="2" charset="-122"/>
              </a:rPr>
              <a:t>随着</a:t>
            </a:r>
            <a:r>
              <a:rPr lang="zh-CN" altLang="en-US" sz="16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1600" dirty="0">
                <a:solidFill>
                  <a:schemeClr val="accent2"/>
                </a:solidFill>
                <a:ea typeface="宋体" panose="02010600030101010101" pitchFamily="2" charset="-122"/>
              </a:rPr>
              <a:t>思维</a:t>
            </a:r>
            <a:r>
              <a:rPr lang="zh-CN" altLang="en-US" sz="16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1600" dirty="0">
                <a:solidFill>
                  <a:schemeClr val="accent2"/>
                </a:solidFill>
                <a:ea typeface="宋体" panose="02010600030101010101" pitchFamily="2" charset="-122"/>
              </a:rPr>
              <a:t>的学习而展开，</a:t>
            </a:r>
            <a:r>
              <a:rPr lang="zh-CN" altLang="en-US" sz="16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1600" dirty="0">
                <a:solidFill>
                  <a:schemeClr val="accent2"/>
                </a:solidFill>
                <a:ea typeface="宋体" panose="02010600030101010101" pitchFamily="2" charset="-122"/>
              </a:rPr>
              <a:t>思维</a:t>
            </a:r>
            <a:r>
              <a:rPr lang="zh-CN" altLang="en-US" sz="16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1600" dirty="0">
                <a:solidFill>
                  <a:schemeClr val="accent2"/>
                </a:solidFill>
                <a:ea typeface="宋体" panose="02010600030101010101" pitchFamily="2" charset="-122"/>
              </a:rPr>
              <a:t>随着</a:t>
            </a:r>
            <a:r>
              <a:rPr lang="zh-CN" altLang="en-US" sz="16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1600" dirty="0">
                <a:solidFill>
                  <a:schemeClr val="accent2"/>
                </a:solidFill>
                <a:ea typeface="宋体" panose="02010600030101010101" pitchFamily="2" charset="-122"/>
              </a:rPr>
              <a:t>知识</a:t>
            </a:r>
            <a:r>
              <a:rPr lang="zh-CN" altLang="en-US" sz="16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1600" dirty="0">
                <a:solidFill>
                  <a:schemeClr val="accent2"/>
                </a:solidFill>
                <a:ea typeface="宋体" panose="02010600030101010101" pitchFamily="2" charset="-122"/>
              </a:rPr>
              <a:t>的贯通而形成，</a:t>
            </a:r>
            <a:r>
              <a:rPr lang="zh-CN" altLang="en-US" sz="16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1600" dirty="0">
                <a:solidFill>
                  <a:schemeClr val="accent2"/>
                </a:solidFill>
                <a:ea typeface="宋体" panose="02010600030101010101" pitchFamily="2" charset="-122"/>
              </a:rPr>
              <a:t>能力</a:t>
            </a:r>
            <a:r>
              <a:rPr lang="zh-CN" altLang="en-US" sz="16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1600" dirty="0">
                <a:solidFill>
                  <a:schemeClr val="accent2"/>
                </a:solidFill>
                <a:ea typeface="宋体" panose="02010600030101010101" pitchFamily="2" charset="-122"/>
              </a:rPr>
              <a:t>随着</a:t>
            </a:r>
            <a:r>
              <a:rPr lang="zh-CN" altLang="en-US" sz="16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1600" dirty="0">
                <a:solidFill>
                  <a:schemeClr val="accent2"/>
                </a:solidFill>
                <a:ea typeface="宋体" panose="02010600030101010101" pitchFamily="2" charset="-122"/>
              </a:rPr>
              <a:t>思维</a:t>
            </a:r>
            <a:r>
              <a:rPr lang="zh-CN" altLang="en-US" sz="16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1600" dirty="0">
                <a:solidFill>
                  <a:schemeClr val="accent2"/>
                </a:solidFill>
                <a:ea typeface="宋体" panose="02010600030101010101" pitchFamily="2" charset="-122"/>
              </a:rPr>
              <a:t>的理解而提高。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zh-CN" altLang="en-US" sz="1600" dirty="0">
                <a:ea typeface="宋体" panose="02010600030101010101" pitchFamily="2" charset="-122"/>
              </a:rPr>
              <a:t>（</a:t>
            </a:r>
            <a:r>
              <a:rPr lang="en-US" altLang="zh-CN" sz="1600" dirty="0"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ea typeface="宋体" panose="02010600030101010101" pitchFamily="2" charset="-122"/>
              </a:rPr>
              <a:t>）</a:t>
            </a:r>
            <a:r>
              <a:rPr lang="zh-CN" altLang="en-US" sz="1600" dirty="0">
                <a:solidFill>
                  <a:schemeClr val="accent2"/>
                </a:solidFill>
                <a:ea typeface="宋体" panose="02010600030101010101" pitchFamily="2" charset="-122"/>
              </a:rPr>
              <a:t>从问题分析着手，强化如何进行抽象，如何将现实问题抽象为一个数学问题或者一个形式化问题，提高问题表述及问题求解的严谨性。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zh-CN" altLang="en-US" sz="1600" dirty="0">
                <a:ea typeface="宋体" panose="02010600030101010101" pitchFamily="2" charset="-122"/>
              </a:rPr>
              <a:t>（</a:t>
            </a:r>
            <a:r>
              <a:rPr lang="en-US" altLang="zh-CN" sz="1600" dirty="0">
                <a:ea typeface="宋体" panose="02010600030101010101" pitchFamily="2" charset="-122"/>
              </a:rPr>
              <a:t>3</a:t>
            </a:r>
            <a:r>
              <a:rPr lang="zh-CN" altLang="en-US" sz="1600" dirty="0">
                <a:ea typeface="宋体" panose="02010600030101010101" pitchFamily="2" charset="-122"/>
              </a:rPr>
              <a:t>）</a:t>
            </a:r>
            <a:r>
              <a:rPr lang="zh-CN" altLang="en-US" sz="1600" dirty="0">
                <a:solidFill>
                  <a:schemeClr val="accent2"/>
                </a:solidFill>
                <a:ea typeface="宋体" panose="02010600030101010101" pitchFamily="2" charset="-122"/>
              </a:rPr>
              <a:t>通过图示化方法来展现复杂的思维可以一目了然；通过规模较小的问题求解示例来理解复杂问题的求解方法；通过从社会</a:t>
            </a: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</a:rPr>
              <a:t>/</a:t>
            </a:r>
            <a:r>
              <a:rPr lang="zh-CN" altLang="en-US" sz="1600" dirty="0">
                <a:solidFill>
                  <a:schemeClr val="accent2"/>
                </a:solidFill>
                <a:ea typeface="宋体" panose="02010600030101010101" pitchFamily="2" charset="-122"/>
              </a:rPr>
              <a:t>自然等人们身边的问题理解到计算科学家是如何进行问题求解。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zh-CN" altLang="en-US" sz="1600" dirty="0">
                <a:ea typeface="宋体" panose="02010600030101010101" pitchFamily="2" charset="-122"/>
              </a:rPr>
              <a:t>（</a:t>
            </a:r>
            <a:r>
              <a:rPr lang="en-US" altLang="zh-CN" sz="1600" dirty="0">
                <a:ea typeface="宋体" panose="02010600030101010101" pitchFamily="2" charset="-122"/>
              </a:rPr>
              <a:t>4</a:t>
            </a:r>
            <a:r>
              <a:rPr lang="zh-CN" altLang="en-US" sz="1600" dirty="0">
                <a:ea typeface="宋体" panose="02010600030101010101" pitchFamily="2" charset="-122"/>
              </a:rPr>
              <a:t>）</a:t>
            </a:r>
            <a:r>
              <a:rPr lang="zh-CN" altLang="en-US" sz="1600" dirty="0">
                <a:solidFill>
                  <a:schemeClr val="accent2"/>
                </a:solidFill>
                <a:ea typeface="宋体" panose="02010600030101010101" pitchFamily="2" charset="-122"/>
              </a:rPr>
              <a:t>追求</a:t>
            </a:r>
            <a:r>
              <a:rPr lang="zh-CN" altLang="en-US" sz="16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1600" dirty="0">
                <a:solidFill>
                  <a:schemeClr val="accent2"/>
                </a:solidFill>
                <a:ea typeface="宋体" panose="02010600030101010101" pitchFamily="2" charset="-122"/>
              </a:rPr>
              <a:t>问题</a:t>
            </a:r>
            <a:r>
              <a:rPr lang="zh-CN" altLang="en-US" sz="16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1600" dirty="0">
                <a:solidFill>
                  <a:schemeClr val="accent2"/>
                </a:solidFill>
                <a:ea typeface="宋体" panose="02010600030101010101" pitchFamily="2" charset="-122"/>
              </a:rPr>
              <a:t>及问题的讨论，通过逐步地提出问题，使自己从一个较浅的理解层次逐步过渡到较深入的理解层次，通过不同视角和递阶的讨论，使自己理解和确定前行的方向。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zh-CN" altLang="en-US" sz="1600" dirty="0">
                <a:ea typeface="宋体" panose="02010600030101010101" pitchFamily="2" charset="-122"/>
              </a:rPr>
              <a:t>（</a:t>
            </a:r>
            <a:r>
              <a:rPr lang="en-US" altLang="zh-CN" sz="1600" dirty="0">
                <a:ea typeface="宋体" panose="02010600030101010101" pitchFamily="2" charset="-122"/>
              </a:rPr>
              <a:t>5</a:t>
            </a:r>
            <a:r>
              <a:rPr lang="zh-CN" altLang="en-US" sz="1600" dirty="0">
                <a:ea typeface="宋体" panose="02010600030101010101" pitchFamily="2" charset="-122"/>
              </a:rPr>
              <a:t>）宽度与深度相结合，从宽度学习开始，深度学习结束，既能够使自己理解相关的思维与知识，还能够有助于建立</a:t>
            </a:r>
            <a:r>
              <a:rPr lang="zh-CN" altLang="en-US" sz="1600" dirty="0">
                <a:solidFill>
                  <a:schemeClr val="accent2"/>
                </a:solidFill>
                <a:ea typeface="宋体" panose="02010600030101010101" pitchFamily="2" charset="-122"/>
              </a:rPr>
              <a:t>起较为科学的研究习惯与研究方法。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zh-CN" altLang="en-US" sz="1600" dirty="0">
                <a:ea typeface="宋体" panose="02010600030101010101" pitchFamily="2" charset="-122"/>
              </a:rPr>
              <a:t>（</a:t>
            </a:r>
            <a:r>
              <a:rPr lang="en-US" altLang="zh-CN" sz="1600" dirty="0">
                <a:ea typeface="宋体" panose="02010600030101010101" pitchFamily="2" charset="-122"/>
              </a:rPr>
              <a:t>6</a:t>
            </a:r>
            <a:r>
              <a:rPr lang="zh-CN" altLang="en-US" sz="1600" dirty="0">
                <a:ea typeface="宋体" panose="02010600030101010101" pitchFamily="2" charset="-122"/>
              </a:rPr>
              <a:t>）</a:t>
            </a:r>
            <a:r>
              <a:rPr lang="zh-CN" altLang="en-US" sz="1600" dirty="0">
                <a:solidFill>
                  <a:schemeClr val="accent2"/>
                </a:solidFill>
                <a:ea typeface="宋体" panose="02010600030101010101" pitchFamily="2" charset="-122"/>
              </a:rPr>
              <a:t>思维蕴含在案例中，案例蕴含着思维。</a:t>
            </a:r>
            <a:endParaRPr lang="en-US" altLang="zh-CN" sz="1600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651715" name="Text Box 3"/>
          <p:cNvSpPr txBox="1">
            <a:spLocks noChangeArrowheads="1"/>
          </p:cNvSpPr>
          <p:nvPr/>
        </p:nvSpPr>
        <p:spPr bwMode="auto">
          <a:xfrm>
            <a:off x="2006821" y="6018075"/>
            <a:ext cx="83772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阅读书籍、阅读文献、网上搜索、梳理思路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记笔记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F2B0635D-526A-4C45-AE4E-499E90C2ABF5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(5)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怎样学习计算思维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01A273D-E70E-437E-9D0A-8CD4524633AF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大学计算思维教育空间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计算之树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2544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51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51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51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51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51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51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7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517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517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7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517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517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7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517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517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034" name="Text Box 2"/>
          <p:cNvSpPr txBox="1">
            <a:spLocks noChangeArrowheads="1"/>
          </p:cNvSpPr>
          <p:nvPr/>
        </p:nvSpPr>
        <p:spPr bwMode="auto">
          <a:xfrm>
            <a:off x="632063" y="1966581"/>
            <a:ext cx="10819708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000">
                <a:solidFill>
                  <a:srgbClr val="FF0000"/>
                </a:solidFill>
              </a:rPr>
              <a:t>大学计算机课程，能否学好取决于以下要素</a:t>
            </a:r>
            <a:r>
              <a:rPr lang="en-US" altLang="zh-CN" sz="2000">
                <a:solidFill>
                  <a:srgbClr val="FF0000"/>
                </a:solidFill>
              </a:rPr>
              <a:t>?</a:t>
            </a: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ü"/>
            </a:pPr>
            <a:r>
              <a:rPr kumimoji="0" lang="zh-CN" altLang="en-US" sz="2000">
                <a:solidFill>
                  <a:schemeClr val="accent2"/>
                </a:solidFill>
              </a:rPr>
              <a:t>你是否有信念和信心</a:t>
            </a:r>
            <a:r>
              <a:rPr kumimoji="0" lang="en-US" altLang="zh-CN" sz="2000">
                <a:solidFill>
                  <a:schemeClr val="accent2"/>
                </a:solidFill>
              </a:rPr>
              <a:t>? </a:t>
            </a:r>
          </a:p>
          <a:p>
            <a:pPr lvl="1"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kumimoji="0" lang="en-US" altLang="zh-CN" sz="2000">
                <a:solidFill>
                  <a:srgbClr val="FF0000"/>
                </a:solidFill>
              </a:rPr>
              <a:t>---</a:t>
            </a:r>
            <a:r>
              <a:rPr kumimoji="0" lang="zh-CN" altLang="en-US" sz="2000">
                <a:solidFill>
                  <a:srgbClr val="FF0000"/>
                </a:solidFill>
              </a:rPr>
              <a:t>信念和信心将决定你能否学好！</a:t>
            </a: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ü"/>
            </a:pPr>
            <a:r>
              <a:rPr lang="zh-CN" altLang="en-US" sz="2000">
                <a:solidFill>
                  <a:schemeClr val="accent2"/>
                </a:solidFill>
              </a:rPr>
              <a:t> 你是否坚持</a:t>
            </a:r>
            <a:r>
              <a:rPr lang="en-US" altLang="zh-CN" sz="2000">
                <a:solidFill>
                  <a:schemeClr val="accent2"/>
                </a:solidFill>
              </a:rPr>
              <a:t>? </a:t>
            </a:r>
            <a:r>
              <a:rPr lang="zh-CN" altLang="en-US" sz="2000">
                <a:solidFill>
                  <a:schemeClr val="accent2"/>
                </a:solidFill>
              </a:rPr>
              <a:t>是否保持兴趣</a:t>
            </a:r>
            <a:r>
              <a:rPr lang="en-US" altLang="zh-CN" sz="2000">
                <a:solidFill>
                  <a:schemeClr val="accent2"/>
                </a:solidFill>
              </a:rPr>
              <a:t>?</a:t>
            </a:r>
          </a:p>
          <a:p>
            <a:pPr lvl="1"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FF0000"/>
                </a:solidFill>
              </a:rPr>
              <a:t>---</a:t>
            </a:r>
            <a:r>
              <a:rPr lang="zh-CN" altLang="en-US" sz="2000">
                <a:solidFill>
                  <a:srgbClr val="FF0000"/>
                </a:solidFill>
              </a:rPr>
              <a:t>坚持听课，坚持训练，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sz="2000">
                <a:solidFill>
                  <a:srgbClr val="FF0000"/>
                </a:solidFill>
              </a:rPr>
              <a:t>铁杵磨针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</a:rPr>
              <a:t>”</a:t>
            </a:r>
            <a:r>
              <a:rPr lang="zh-CN" altLang="en-US" sz="2000">
                <a:solidFill>
                  <a:srgbClr val="FF0000"/>
                </a:solidFill>
              </a:rPr>
              <a:t>，就能学得好！</a:t>
            </a:r>
          </a:p>
          <a:p>
            <a:pPr lvl="1"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FF0000"/>
                </a:solidFill>
              </a:rPr>
              <a:t>---</a:t>
            </a:r>
            <a:r>
              <a:rPr lang="zh-CN" altLang="en-US" sz="2000">
                <a:solidFill>
                  <a:srgbClr val="FF0000"/>
                </a:solidFill>
              </a:rPr>
              <a:t>只要听课，就能有收获，就会有想法，就会有兴趣</a:t>
            </a:r>
            <a:r>
              <a:rPr lang="en-US" altLang="zh-CN" sz="2000">
                <a:solidFill>
                  <a:srgbClr val="FF0000"/>
                </a:solidFill>
              </a:rPr>
              <a:t>!</a:t>
            </a: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ü"/>
            </a:pPr>
            <a:r>
              <a:rPr lang="en-US" altLang="zh-CN" sz="2000">
                <a:solidFill>
                  <a:schemeClr val="accent2"/>
                </a:solidFill>
              </a:rPr>
              <a:t> </a:t>
            </a:r>
            <a:r>
              <a:rPr lang="zh-CN" altLang="en-US" sz="2000">
                <a:solidFill>
                  <a:schemeClr val="accent2"/>
                </a:solidFill>
              </a:rPr>
              <a:t>你是否主动思考主动探索</a:t>
            </a:r>
            <a:r>
              <a:rPr lang="en-US" altLang="zh-CN" sz="2000">
                <a:solidFill>
                  <a:schemeClr val="accent2"/>
                </a:solidFill>
              </a:rPr>
              <a:t>? </a:t>
            </a:r>
            <a:endParaRPr lang="zh-CN" altLang="en-US" sz="2000">
              <a:solidFill>
                <a:schemeClr val="accent2"/>
              </a:solidFill>
            </a:endParaRPr>
          </a:p>
          <a:p>
            <a:pPr lvl="1"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rgbClr val="FF0000"/>
                </a:solidFill>
              </a:rPr>
              <a:t>---</a:t>
            </a:r>
            <a:r>
              <a:rPr lang="zh-CN" altLang="en-US" sz="2000">
                <a:solidFill>
                  <a:srgbClr val="FF0000"/>
                </a:solidFill>
              </a:rPr>
              <a:t>思维的建立是不断思考的结果，对任何持疑的内容可通过互联网进一步探索和学习，或者及时与教师沟通获得提高！</a:t>
            </a: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ü"/>
            </a:pPr>
            <a:r>
              <a:rPr lang="zh-CN" altLang="en-US" sz="2000">
                <a:solidFill>
                  <a:schemeClr val="accent2"/>
                </a:solidFill>
              </a:rPr>
              <a:t>记住：计算思维的学习，不仅仅是会不会用计算机的问题，而是会不会利用计算思维来解决身边的或社会</a:t>
            </a:r>
            <a:r>
              <a:rPr lang="en-US" altLang="zh-CN" sz="2000">
                <a:solidFill>
                  <a:schemeClr val="accent2"/>
                </a:solidFill>
              </a:rPr>
              <a:t>/</a:t>
            </a:r>
            <a:r>
              <a:rPr lang="zh-CN" altLang="en-US" sz="2000">
                <a:solidFill>
                  <a:schemeClr val="accent2"/>
                </a:solidFill>
              </a:rPr>
              <a:t>自然问题的问题</a:t>
            </a: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19F4177C-8A06-4EC6-90FC-856AE2E75FB5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(6)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只要坚持，就能学好计算思维导论课程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E0972814-7AA9-4029-81B5-F4484EC9F93F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怎样学习</a:t>
            </a:r>
            <a:r>
              <a:rPr kumimoji="0" lang="zh-CN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2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2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52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52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52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52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52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52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52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52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52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52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52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52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52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52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34543" y="193179"/>
            <a:ext cx="11073674" cy="658591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 引论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走马观花看导论</a:t>
            </a: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746868" y="1320354"/>
            <a:ext cx="6567824" cy="3397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  <a:cs typeface="+mn-cs"/>
              </a:rPr>
              <a:t>一、</a:t>
            </a:r>
            <a:r>
              <a:rPr lang="zh-CN" altLang="en-US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为什么要学习本课程</a:t>
            </a:r>
            <a:endParaRPr lang="en-US" altLang="zh-CN" sz="2800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微软雅黑" pitchFamily="34" charset="-122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二、本课程学习什么</a:t>
            </a:r>
            <a:endParaRPr lang="en-US" altLang="zh-CN" sz="2800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微软雅黑" pitchFamily="34" charset="-122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三、怎样学习本课程</a:t>
            </a:r>
            <a:endParaRPr lang="en-US" altLang="zh-CN" sz="2800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微软雅黑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四、电子自动计算的发展历程</a:t>
            </a:r>
          </a:p>
          <a:p>
            <a:pPr lvl="0" defTabSz="4572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2"/>
                </a:solidFill>
              </a:rPr>
              <a:t>五、什么是计算思维</a:t>
            </a:r>
            <a:endParaRPr lang="en-US" altLang="zh-CN" sz="2800" dirty="0">
              <a:solidFill>
                <a:schemeClr val="bg2"/>
              </a:solidFill>
            </a:endParaRPr>
          </a:p>
          <a:p>
            <a:pPr lvl="0" defTabSz="4572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2"/>
                </a:solidFill>
              </a:rPr>
              <a:t>六、大学计算思维教育空间</a:t>
            </a:r>
            <a:r>
              <a:rPr lang="en-US" altLang="zh-CN" sz="2800" dirty="0">
                <a:solidFill>
                  <a:schemeClr val="bg2"/>
                </a:solidFill>
              </a:rPr>
              <a:t>—</a:t>
            </a:r>
            <a:r>
              <a:rPr lang="zh-CN" altLang="en-US" sz="2800" dirty="0">
                <a:solidFill>
                  <a:schemeClr val="bg2"/>
                </a:solidFill>
              </a:rPr>
              <a:t>计算之树</a:t>
            </a:r>
            <a:r>
              <a:rPr lang="en-US" altLang="zh-CN" sz="2800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46036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78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648" y="2829749"/>
            <a:ext cx="2528887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87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363" y="3243812"/>
            <a:ext cx="1223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8789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02" y="3388275"/>
            <a:ext cx="1803834" cy="2588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98790" name="AutoShape 6"/>
          <p:cNvSpPr>
            <a:spLocks noChangeArrowheads="1"/>
          </p:cNvSpPr>
          <p:nvPr/>
        </p:nvSpPr>
        <p:spPr bwMode="auto">
          <a:xfrm>
            <a:off x="4662610" y="3946276"/>
            <a:ext cx="935038" cy="647700"/>
          </a:xfrm>
          <a:prstGeom prst="rightArrow">
            <a:avLst>
              <a:gd name="adj1" fmla="val 53926"/>
              <a:gd name="adj2" fmla="val 50981"/>
            </a:avLst>
          </a:prstGeom>
          <a:solidFill>
            <a:srgbClr val="E6E6E6"/>
          </a:solidFill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8791" name="Text Box 7"/>
          <p:cNvSpPr txBox="1">
            <a:spLocks noChangeArrowheads="1"/>
          </p:cNvSpPr>
          <p:nvPr/>
        </p:nvSpPr>
        <p:spPr bwMode="auto">
          <a:xfrm>
            <a:off x="2381525" y="5329787"/>
            <a:ext cx="2249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chemeClr val="accent2"/>
                </a:solidFill>
              </a:rPr>
              <a:t>传统</a:t>
            </a:r>
            <a:r>
              <a:rPr lang="zh-CN" altLang="en-US" sz="2000">
                <a:solidFill>
                  <a:schemeClr val="accent2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sz="2000">
                <a:solidFill>
                  <a:schemeClr val="accent2"/>
                </a:solidFill>
              </a:rPr>
              <a:t>计算机器</a:t>
            </a:r>
            <a:r>
              <a:rPr lang="zh-CN" altLang="en-US" sz="2000">
                <a:solidFill>
                  <a:schemeClr val="accent2"/>
                </a:solidFill>
                <a:latin typeface="宋体" panose="02010600030101010101" pitchFamily="2" charset="-122"/>
              </a:rPr>
              <a:t>”</a:t>
            </a:r>
            <a:endParaRPr lang="en-US" altLang="zh-CN" sz="2000">
              <a:solidFill>
                <a:schemeClr val="accent2"/>
              </a:solidFill>
            </a:endParaRPr>
          </a:p>
        </p:txBody>
      </p:sp>
      <p:sp>
        <p:nvSpPr>
          <p:cNvPr id="1398792" name="Text Box 8"/>
          <p:cNvSpPr txBox="1">
            <a:spLocks noChangeArrowheads="1"/>
          </p:cNvSpPr>
          <p:nvPr/>
        </p:nvSpPr>
        <p:spPr bwMode="auto">
          <a:xfrm>
            <a:off x="4857313" y="6134640"/>
            <a:ext cx="58625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2000" dirty="0">
                <a:solidFill>
                  <a:schemeClr val="accent2"/>
                </a:solidFill>
              </a:rPr>
              <a:t>多样化的</a:t>
            </a:r>
            <a:r>
              <a:rPr kumimoji="0" lang="en-US" altLang="zh-CN" sz="2000" dirty="0">
                <a:solidFill>
                  <a:schemeClr val="accent2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sz="2000" dirty="0">
                <a:solidFill>
                  <a:schemeClr val="accent2"/>
                </a:solidFill>
              </a:rPr>
              <a:t>计算机器</a:t>
            </a:r>
            <a:r>
              <a:rPr lang="zh-CN" altLang="en-US" sz="2000" dirty="0">
                <a:solidFill>
                  <a:schemeClr val="accent2"/>
                </a:solidFill>
                <a:latin typeface="宋体" panose="02010600030101010101" pitchFamily="2" charset="-122"/>
              </a:rPr>
              <a:t>”</a:t>
            </a:r>
            <a:r>
              <a:rPr lang="zh-CN" altLang="en-US" sz="2000" dirty="0">
                <a:solidFill>
                  <a:schemeClr val="accent2"/>
                </a:solidFill>
              </a:rPr>
              <a:t>，各种设备的</a:t>
            </a:r>
            <a:r>
              <a:rPr lang="zh-CN" altLang="en-US" sz="2000" dirty="0">
                <a:solidFill>
                  <a:schemeClr val="accent2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sz="2000" dirty="0">
                <a:solidFill>
                  <a:schemeClr val="accent2"/>
                </a:solidFill>
              </a:rPr>
              <a:t>大脑</a:t>
            </a:r>
            <a:r>
              <a:rPr lang="zh-CN" altLang="en-US" sz="2000" dirty="0">
                <a:solidFill>
                  <a:schemeClr val="accent2"/>
                </a:solidFill>
                <a:latin typeface="宋体" panose="02010600030101010101" pitchFamily="2" charset="-122"/>
              </a:rPr>
              <a:t>”</a:t>
            </a:r>
            <a:r>
              <a:rPr lang="zh-CN" altLang="en-US" sz="2000" dirty="0">
                <a:solidFill>
                  <a:schemeClr val="accent2"/>
                </a:solidFill>
              </a:rPr>
              <a:t>系统</a:t>
            </a:r>
          </a:p>
        </p:txBody>
      </p:sp>
      <p:pic>
        <p:nvPicPr>
          <p:cNvPr id="1398793" name="Picture 9" descr="pgf041213067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26" y="3508925"/>
            <a:ext cx="1812925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8794" name="Picture 7" descr="notebook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37" y="2934250"/>
            <a:ext cx="18732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8797" name="Rectangle 13"/>
          <p:cNvSpPr>
            <a:spLocks noChangeArrowheads="1"/>
          </p:cNvSpPr>
          <p:nvPr/>
        </p:nvSpPr>
        <p:spPr bwMode="auto">
          <a:xfrm>
            <a:off x="1681437" y="1380962"/>
            <a:ext cx="2659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形形色色的计算机</a:t>
            </a: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C4B575C6-A196-4497-B44B-24A92D9B57DD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计算与计算机无处不在</a:t>
            </a:r>
            <a:endParaRPr kumimoji="0" lang="en-US" altLang="zh-CN" sz="2400" kern="0" noProof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D82C261-B194-4A75-8292-F3618E08B65B}"/>
              </a:ext>
            </a:extLst>
          </p:cNvPr>
          <p:cNvSpPr txBox="1">
            <a:spLocks/>
          </p:cNvSpPr>
          <p:nvPr/>
        </p:nvSpPr>
        <p:spPr>
          <a:xfrm>
            <a:off x="707570" y="173268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为什么要学习本课程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B2136A-7C1E-4F04-90D4-13BF9BBCD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3546" y="1964764"/>
            <a:ext cx="1218965" cy="1501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FE871D-08BB-4643-A45F-435AD43365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9250" y="2270827"/>
            <a:ext cx="575104" cy="1195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8790" grpId="0" animBg="1"/>
      <p:bldP spid="1398791" grpId="0"/>
      <p:bldP spid="139879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5523" name="Group 3"/>
          <p:cNvGrpSpPr>
            <a:grpSpLocks/>
          </p:cNvGrpSpPr>
          <p:nvPr/>
        </p:nvGrpSpPr>
        <p:grpSpPr bwMode="auto">
          <a:xfrm>
            <a:off x="3060867" y="2166817"/>
            <a:ext cx="1425575" cy="1187450"/>
            <a:chOff x="486" y="2211"/>
            <a:chExt cx="898" cy="748"/>
          </a:xfrm>
        </p:grpSpPr>
        <p:sp>
          <p:nvSpPr>
            <p:cNvPr id="2" name="AutoShape 39"/>
            <p:cNvSpPr>
              <a:spLocks noChangeArrowheads="1"/>
            </p:cNvSpPr>
            <p:nvPr/>
          </p:nvSpPr>
          <p:spPr bwMode="gray">
            <a:xfrm>
              <a:off x="486" y="2211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Oval 40"/>
            <p:cNvSpPr>
              <a:spLocks noChangeArrowheads="1"/>
            </p:cNvSpPr>
            <p:nvPr/>
          </p:nvSpPr>
          <p:spPr bwMode="gray">
            <a:xfrm>
              <a:off x="560" y="2273"/>
              <a:ext cx="750" cy="625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Text Box 84"/>
            <p:cNvSpPr txBox="1">
              <a:spLocks noChangeArrowheads="1"/>
            </p:cNvSpPr>
            <p:nvPr/>
          </p:nvSpPr>
          <p:spPr bwMode="auto">
            <a:xfrm>
              <a:off x="563" y="2422"/>
              <a:ext cx="74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 sz="28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</a:p>
          </p:txBody>
        </p:sp>
      </p:grpSp>
      <p:grpSp>
        <p:nvGrpSpPr>
          <p:cNvPr id="1515527" name="Group 7"/>
          <p:cNvGrpSpPr>
            <a:grpSpLocks/>
          </p:cNvGrpSpPr>
          <p:nvPr/>
        </p:nvGrpSpPr>
        <p:grpSpPr bwMode="auto">
          <a:xfrm>
            <a:off x="3060867" y="3489204"/>
            <a:ext cx="1425575" cy="1187450"/>
            <a:chOff x="1756" y="2240"/>
            <a:chExt cx="898" cy="748"/>
          </a:xfrm>
        </p:grpSpPr>
        <p:sp>
          <p:nvSpPr>
            <p:cNvPr id="5" name="AutoShape 39"/>
            <p:cNvSpPr>
              <a:spLocks noChangeArrowheads="1"/>
            </p:cNvSpPr>
            <p:nvPr/>
          </p:nvSpPr>
          <p:spPr bwMode="gray">
            <a:xfrm>
              <a:off x="1756" y="224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Oval 40"/>
            <p:cNvSpPr>
              <a:spLocks noChangeArrowheads="1"/>
            </p:cNvSpPr>
            <p:nvPr/>
          </p:nvSpPr>
          <p:spPr bwMode="gray">
            <a:xfrm>
              <a:off x="1830" y="2302"/>
              <a:ext cx="750" cy="625"/>
            </a:xfrm>
            <a:prstGeom prst="ellipse">
              <a:avLst/>
            </a:prstGeom>
            <a:solidFill>
              <a:schemeClr val="accent2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 Box 84"/>
            <p:cNvSpPr txBox="1">
              <a:spLocks noChangeArrowheads="1"/>
            </p:cNvSpPr>
            <p:nvPr/>
          </p:nvSpPr>
          <p:spPr bwMode="auto">
            <a:xfrm>
              <a:off x="1833" y="2317"/>
              <a:ext cx="743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 sz="28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计算规则</a:t>
              </a:r>
            </a:p>
          </p:txBody>
        </p:sp>
      </p:grpSp>
      <p:sp>
        <p:nvSpPr>
          <p:cNvPr id="1515531" name="AutoShape 11"/>
          <p:cNvSpPr>
            <a:spLocks noChangeArrowheads="1"/>
          </p:cNvSpPr>
          <p:nvPr/>
        </p:nvSpPr>
        <p:spPr bwMode="auto">
          <a:xfrm>
            <a:off x="4826166" y="2925642"/>
            <a:ext cx="817562" cy="277812"/>
          </a:xfrm>
          <a:prstGeom prst="rightArrow">
            <a:avLst>
              <a:gd name="adj1" fmla="val 50000"/>
              <a:gd name="adj2" fmla="val 73572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15532" name="Group 12"/>
          <p:cNvGrpSpPr>
            <a:grpSpLocks/>
          </p:cNvGrpSpPr>
          <p:nvPr/>
        </p:nvGrpSpPr>
        <p:grpSpPr bwMode="auto">
          <a:xfrm>
            <a:off x="5653254" y="2468442"/>
            <a:ext cx="1425575" cy="1187450"/>
            <a:chOff x="3448" y="2210"/>
            <a:chExt cx="898" cy="748"/>
          </a:xfrm>
        </p:grpSpPr>
        <p:sp>
          <p:nvSpPr>
            <p:cNvPr id="8" name="AutoShape 39"/>
            <p:cNvSpPr>
              <a:spLocks noChangeArrowheads="1"/>
            </p:cNvSpPr>
            <p:nvPr/>
          </p:nvSpPr>
          <p:spPr bwMode="gray">
            <a:xfrm>
              <a:off x="3448" y="221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Oval 40"/>
            <p:cNvSpPr>
              <a:spLocks noChangeArrowheads="1"/>
            </p:cNvSpPr>
            <p:nvPr/>
          </p:nvSpPr>
          <p:spPr bwMode="gray">
            <a:xfrm>
              <a:off x="3522" y="2272"/>
              <a:ext cx="750" cy="625"/>
            </a:xfrm>
            <a:prstGeom prst="ellipse">
              <a:avLst/>
            </a:prstGeom>
            <a:solidFill>
              <a:srgbClr val="009900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 Box 84"/>
            <p:cNvSpPr txBox="1">
              <a:spLocks noChangeArrowheads="1"/>
            </p:cNvSpPr>
            <p:nvPr/>
          </p:nvSpPr>
          <p:spPr bwMode="auto">
            <a:xfrm>
              <a:off x="3525" y="2421"/>
              <a:ext cx="74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 sz="28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</a:t>
              </a:r>
              <a:r>
                <a:rPr kumimoji="0" lang="en-US" altLang="zh-CN" sz="28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? </a:t>
              </a:r>
            </a:p>
          </p:txBody>
        </p:sp>
      </p:grpSp>
      <p:grpSp>
        <p:nvGrpSpPr>
          <p:cNvPr id="1515536" name="Group 16"/>
          <p:cNvGrpSpPr>
            <a:grpSpLocks/>
          </p:cNvGrpSpPr>
          <p:nvPr/>
        </p:nvGrpSpPr>
        <p:grpSpPr bwMode="auto">
          <a:xfrm>
            <a:off x="7132804" y="2470029"/>
            <a:ext cx="1425575" cy="1187450"/>
            <a:chOff x="4140" y="2220"/>
            <a:chExt cx="898" cy="748"/>
          </a:xfrm>
        </p:grpSpPr>
        <p:sp>
          <p:nvSpPr>
            <p:cNvPr id="11" name="AutoShape 39"/>
            <p:cNvSpPr>
              <a:spLocks noChangeArrowheads="1"/>
            </p:cNvSpPr>
            <p:nvPr/>
          </p:nvSpPr>
          <p:spPr bwMode="gray">
            <a:xfrm>
              <a:off x="4140" y="222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val 40"/>
            <p:cNvSpPr>
              <a:spLocks noChangeArrowheads="1"/>
            </p:cNvSpPr>
            <p:nvPr/>
          </p:nvSpPr>
          <p:spPr bwMode="gray">
            <a:xfrm>
              <a:off x="4214" y="2282"/>
              <a:ext cx="750" cy="625"/>
            </a:xfrm>
            <a:prstGeom prst="ellipse">
              <a:avLst/>
            </a:prstGeom>
            <a:solidFill>
              <a:srgbClr val="669900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 Box 84"/>
            <p:cNvSpPr txBox="1">
              <a:spLocks noChangeArrowheads="1"/>
            </p:cNvSpPr>
            <p:nvPr/>
          </p:nvSpPr>
          <p:spPr bwMode="auto">
            <a:xfrm>
              <a:off x="4217" y="2335"/>
              <a:ext cx="74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 存取</a:t>
              </a:r>
              <a:r>
                <a:rPr kumimoji="0" lang="en-US" altLang="zh-CN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</a:p>
          </p:txBody>
        </p:sp>
      </p:grpSp>
      <p:grpSp>
        <p:nvGrpSpPr>
          <p:cNvPr id="1515540" name="Group 20"/>
          <p:cNvGrpSpPr>
            <a:grpSpLocks/>
          </p:cNvGrpSpPr>
          <p:nvPr/>
        </p:nvGrpSpPr>
        <p:grpSpPr bwMode="auto">
          <a:xfrm>
            <a:off x="6391442" y="3489204"/>
            <a:ext cx="1425575" cy="1187450"/>
            <a:chOff x="4140" y="2220"/>
            <a:chExt cx="898" cy="748"/>
          </a:xfrm>
        </p:grpSpPr>
        <p:sp>
          <p:nvSpPr>
            <p:cNvPr id="20" name="AutoShape 39"/>
            <p:cNvSpPr>
              <a:spLocks noChangeArrowheads="1"/>
            </p:cNvSpPr>
            <p:nvPr/>
          </p:nvSpPr>
          <p:spPr bwMode="gray">
            <a:xfrm>
              <a:off x="4140" y="222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Oval 40"/>
            <p:cNvSpPr>
              <a:spLocks noChangeArrowheads="1"/>
            </p:cNvSpPr>
            <p:nvPr/>
          </p:nvSpPr>
          <p:spPr bwMode="gray">
            <a:xfrm>
              <a:off x="4214" y="2282"/>
              <a:ext cx="750" cy="625"/>
            </a:xfrm>
            <a:prstGeom prst="ellipse">
              <a:avLst/>
            </a:prstGeom>
            <a:solidFill>
              <a:srgbClr val="669900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 Box 84"/>
            <p:cNvSpPr txBox="1">
              <a:spLocks noChangeArrowheads="1"/>
            </p:cNvSpPr>
            <p:nvPr/>
          </p:nvSpPr>
          <p:spPr bwMode="auto">
            <a:xfrm>
              <a:off x="4217" y="2335"/>
              <a:ext cx="74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 执行</a:t>
              </a:r>
              <a:r>
                <a:rPr kumimoji="0" lang="en-US" altLang="zh-CN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</a:p>
          </p:txBody>
        </p:sp>
      </p:grpSp>
      <p:sp>
        <p:nvSpPr>
          <p:cNvPr id="1515544" name="AutoShape 24"/>
          <p:cNvSpPr>
            <a:spLocks/>
          </p:cNvSpPr>
          <p:nvPr/>
        </p:nvSpPr>
        <p:spPr bwMode="auto">
          <a:xfrm>
            <a:off x="4661067" y="2419230"/>
            <a:ext cx="250825" cy="1509713"/>
          </a:xfrm>
          <a:prstGeom prst="rightBrace">
            <a:avLst>
              <a:gd name="adj1" fmla="val 50158"/>
              <a:gd name="adj2" fmla="val 41324"/>
            </a:avLst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5545" name="AutoShape 25"/>
          <p:cNvSpPr>
            <a:spLocks noChangeArrowheads="1"/>
          </p:cNvSpPr>
          <p:nvPr/>
        </p:nvSpPr>
        <p:spPr bwMode="auto">
          <a:xfrm>
            <a:off x="4683292" y="4030542"/>
            <a:ext cx="1665287" cy="277812"/>
          </a:xfrm>
          <a:prstGeom prst="rightArrow">
            <a:avLst>
              <a:gd name="adj1" fmla="val 30287"/>
              <a:gd name="adj2" fmla="val 92579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5546" name="AutoShape 26"/>
          <p:cNvSpPr>
            <a:spLocks/>
          </p:cNvSpPr>
          <p:nvPr/>
        </p:nvSpPr>
        <p:spPr bwMode="auto">
          <a:xfrm rot="16200000">
            <a:off x="7089147" y="3712248"/>
            <a:ext cx="254000" cy="2411412"/>
          </a:xfrm>
          <a:prstGeom prst="leftBrace">
            <a:avLst>
              <a:gd name="adj1" fmla="val 79115"/>
              <a:gd name="adj2" fmla="val 50000"/>
            </a:avLst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5547" name="Text Box 27"/>
          <p:cNvSpPr txBox="1">
            <a:spLocks noChangeArrowheads="1"/>
          </p:cNvSpPr>
          <p:nvPr/>
        </p:nvSpPr>
        <p:spPr bwMode="auto">
          <a:xfrm>
            <a:off x="5967578" y="5114805"/>
            <a:ext cx="26388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十进制</a:t>
            </a:r>
          </a:p>
        </p:txBody>
      </p:sp>
      <p:sp>
        <p:nvSpPr>
          <p:cNvPr id="1515548" name="Text Box 28"/>
          <p:cNvSpPr txBox="1">
            <a:spLocks noChangeArrowheads="1"/>
          </p:cNvSpPr>
          <p:nvPr/>
        </p:nvSpPr>
        <p:spPr bwMode="auto">
          <a:xfrm>
            <a:off x="5980278" y="6105405"/>
            <a:ext cx="2605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 元器件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到 系统</a:t>
            </a:r>
          </a:p>
        </p:txBody>
      </p:sp>
      <p:sp>
        <p:nvSpPr>
          <p:cNvPr id="1515549" name="AutoShape 29"/>
          <p:cNvSpPr>
            <a:spLocks noChangeArrowheads="1"/>
          </p:cNvSpPr>
          <p:nvPr/>
        </p:nvSpPr>
        <p:spPr bwMode="auto">
          <a:xfrm>
            <a:off x="7162967" y="5602168"/>
            <a:ext cx="225425" cy="503237"/>
          </a:xfrm>
          <a:prstGeom prst="downArrow">
            <a:avLst>
              <a:gd name="adj1" fmla="val 50000"/>
              <a:gd name="adj2" fmla="val 5581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73">
            <a:extLst>
              <a:ext uri="{FF2B5EF4-FFF2-40B4-BE49-F238E27FC236}">
                <a16:creationId xmlns:a16="http://schemas.microsoft.com/office/drawing/2014/main" id="{F770A262-2104-4817-B0ED-159D31E6D9AA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自动计算需要解决的问题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DB1381F-138A-470A-AE2D-4DF21AFA2525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电子自动计算的发展历程</a:t>
            </a:r>
          </a:p>
        </p:txBody>
      </p:sp>
    </p:spTree>
    <p:extLst>
      <p:ext uri="{BB962C8B-B14F-4D97-AF65-F5344CB8AC3E}">
        <p14:creationId xmlns:p14="http://schemas.microsoft.com/office/powerpoint/2010/main" val="78611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7571" name="Picture 3" descr="第一只电子管 （真空二极管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543" y="2877876"/>
            <a:ext cx="15938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7572" name="Picture 4" descr="图说电脑历史 | Jandan.n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35" y="4850607"/>
            <a:ext cx="3671887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7573" name="Picture 5" descr="ENIAC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522" y="2274094"/>
            <a:ext cx="3597275" cy="23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7574" name="Rectangle 6"/>
          <p:cNvSpPr>
            <a:spLocks noChangeArrowheads="1"/>
          </p:cNvSpPr>
          <p:nvPr/>
        </p:nvSpPr>
        <p:spPr bwMode="auto">
          <a:xfrm>
            <a:off x="2640644" y="5111489"/>
            <a:ext cx="19796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0"/>
              <a:t>人类第一只</a:t>
            </a:r>
            <a:r>
              <a:rPr lang="zh-CN" altLang="en-US">
                <a:solidFill>
                  <a:schemeClr val="accent2"/>
                </a:solidFill>
              </a:rPr>
              <a:t>电子管</a:t>
            </a:r>
            <a:r>
              <a:rPr lang="en-US" altLang="zh-CN" b="0"/>
              <a:t>(</a:t>
            </a:r>
            <a:r>
              <a:rPr lang="zh-CN" altLang="en-US" b="0"/>
              <a:t>真空二极管</a:t>
            </a:r>
            <a:r>
              <a:rPr lang="en-US" altLang="zh-CN" b="0"/>
              <a:t>),1895</a:t>
            </a:r>
            <a:endParaRPr lang="zh-CN" altLang="en-US" b="0"/>
          </a:p>
        </p:txBody>
      </p:sp>
      <p:sp>
        <p:nvSpPr>
          <p:cNvPr id="1517575" name="Rectangle 7"/>
          <p:cNvSpPr>
            <a:spLocks noChangeArrowheads="1"/>
          </p:cNvSpPr>
          <p:nvPr/>
        </p:nvSpPr>
        <p:spPr bwMode="auto">
          <a:xfrm>
            <a:off x="6032771" y="4579144"/>
            <a:ext cx="4248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电子管计算机</a:t>
            </a:r>
            <a:r>
              <a:rPr lang="en-US" altLang="zh-CN">
                <a:solidFill>
                  <a:schemeClr val="accent2"/>
                </a:solidFill>
              </a:rPr>
              <a:t>ENIAC</a:t>
            </a:r>
            <a:r>
              <a:rPr lang="en-US" altLang="zh-CN" b="0"/>
              <a:t>,1946</a:t>
            </a:r>
            <a:r>
              <a:rPr lang="zh-CN" altLang="en-US" b="0"/>
              <a:t>年</a:t>
            </a:r>
            <a:r>
              <a:rPr lang="en-US" altLang="zh-CN" b="0"/>
              <a:t>,17468</a:t>
            </a:r>
            <a:r>
              <a:rPr lang="zh-CN" altLang="en-US" b="0"/>
              <a:t>只电子管</a:t>
            </a:r>
            <a:endParaRPr lang="en-US" altLang="zh-CN" b="0"/>
          </a:p>
        </p:txBody>
      </p:sp>
      <p:sp>
        <p:nvSpPr>
          <p:cNvPr id="1517577" name="Text Box 9"/>
          <p:cNvSpPr txBox="1">
            <a:spLocks noChangeArrowheads="1"/>
          </p:cNvSpPr>
          <p:nvPr/>
        </p:nvSpPr>
        <p:spPr bwMode="auto">
          <a:xfrm>
            <a:off x="2389818" y="5943339"/>
            <a:ext cx="2255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/>
              <a:t>存储</a:t>
            </a:r>
            <a:r>
              <a:rPr lang="en-US" altLang="zh-CN" sz="2000" dirty="0"/>
              <a:t>0</a:t>
            </a:r>
            <a:r>
              <a:rPr lang="zh-CN" altLang="en-US" sz="2000" dirty="0"/>
              <a:t>和</a:t>
            </a:r>
            <a:r>
              <a:rPr lang="en-US" altLang="zh-CN" sz="2000" dirty="0"/>
              <a:t>1</a:t>
            </a:r>
            <a:r>
              <a:rPr lang="zh-CN" altLang="en-US" sz="2000" dirty="0"/>
              <a:t>的元器件</a:t>
            </a: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EC208D82-5A68-4777-9623-126AF3F13832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元器件：解决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的存储与控制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BB78155-D142-4190-80B6-2D893DDF3FD0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电子自动计算的发展历程</a:t>
            </a:r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AC29484E-B7F7-404F-8368-803967DF7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526" y="2103831"/>
            <a:ext cx="126188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167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7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7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17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7574" grpId="0"/>
      <p:bldP spid="1517577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619" name="Picture 3" descr="i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588" y="4714614"/>
            <a:ext cx="4135438" cy="20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9620" name="Text Box 4"/>
          <p:cNvSpPr txBox="1">
            <a:spLocks noChangeArrowheads="1"/>
          </p:cNvSpPr>
          <p:nvPr/>
        </p:nvSpPr>
        <p:spPr bwMode="auto">
          <a:xfrm>
            <a:off x="716507" y="2248365"/>
            <a:ext cx="5379493" cy="1677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000" u="sng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冯.诺伊曼</a:t>
            </a:r>
            <a:r>
              <a:rPr lang="en-US" altLang="zh-CN" b="0" dirty="0"/>
              <a:t>(</a:t>
            </a:r>
            <a:r>
              <a:rPr lang="zh-CN" altLang="zh-CN" b="0" dirty="0"/>
              <a:t>Von Neumann</a:t>
            </a:r>
            <a:r>
              <a:rPr lang="en-US" altLang="zh-CN" b="0" dirty="0"/>
              <a:t>)</a:t>
            </a:r>
            <a:r>
              <a:rPr lang="zh-CN" altLang="zh-CN" b="0" dirty="0"/>
              <a:t>电子计算机EDVAC问世</a:t>
            </a:r>
            <a:endParaRPr lang="zh-CN" altLang="en-US" b="0" dirty="0"/>
          </a:p>
          <a:p>
            <a:pPr algn="just"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b="0" dirty="0"/>
              <a:t>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r>
              <a:rPr lang="zh-CN" altLang="en-US" b="0" dirty="0"/>
              <a:t>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zh-CN" altLang="en-US" dirty="0">
                <a:solidFill>
                  <a:schemeClr val="accent2"/>
                </a:solidFill>
              </a:rPr>
              <a:t>分离</a:t>
            </a:r>
            <a:r>
              <a:rPr lang="zh-CN" altLang="en-US" b="0" dirty="0"/>
              <a:t>，</a:t>
            </a:r>
            <a:r>
              <a:rPr lang="zh-CN" altLang="zh-CN" b="0" dirty="0"/>
              <a:t>运算速度却比拥有18000个电子管的“</a:t>
            </a:r>
            <a:r>
              <a:rPr lang="en-US" altLang="zh-CN" b="0" dirty="0"/>
              <a:t>ENIAC</a:t>
            </a:r>
            <a:r>
              <a:rPr lang="zh-CN" altLang="zh-CN" b="0" dirty="0"/>
              <a:t>”提高了10倍</a:t>
            </a:r>
            <a:endParaRPr lang="zh-CN" altLang="en-US" b="0" dirty="0"/>
          </a:p>
          <a:p>
            <a:pPr algn="just"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结构上的创新</a:t>
            </a:r>
            <a:r>
              <a:rPr lang="zh-CN" altLang="en-US" b="0" dirty="0"/>
              <a:t>：“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冯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诺伊曼计算机</a:t>
            </a:r>
            <a:r>
              <a:rPr lang="zh-CN" altLang="en-US" b="0" dirty="0"/>
              <a:t>”。</a:t>
            </a:r>
            <a:endParaRPr lang="en-US" altLang="zh-CN" b="0" dirty="0"/>
          </a:p>
        </p:txBody>
      </p:sp>
      <p:pic>
        <p:nvPicPr>
          <p:cNvPr id="15196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827" y="1860288"/>
            <a:ext cx="4130675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19622" name="Group 6"/>
          <p:cNvGrpSpPr>
            <a:grpSpLocks/>
          </p:cNvGrpSpPr>
          <p:nvPr/>
        </p:nvGrpSpPr>
        <p:grpSpPr bwMode="auto">
          <a:xfrm>
            <a:off x="3333864" y="5394064"/>
            <a:ext cx="3095625" cy="1362075"/>
            <a:chOff x="1042" y="3243"/>
            <a:chExt cx="1950" cy="858"/>
          </a:xfrm>
        </p:grpSpPr>
        <p:sp>
          <p:nvSpPr>
            <p:cNvPr id="1519623" name="Text Box 7"/>
            <p:cNvSpPr txBox="1">
              <a:spLocks noChangeArrowheads="1"/>
            </p:cNvSpPr>
            <p:nvPr/>
          </p:nvSpPr>
          <p:spPr bwMode="auto">
            <a:xfrm>
              <a:off x="1425" y="3243"/>
              <a:ext cx="1567" cy="8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rgbClr val="FFFFEF"/>
                  </a:solidFill>
                </a:rPr>
                <a:t>运算规则和数据是否可事先存储于存储器中，以便机器连续的执行呢？</a:t>
              </a:r>
            </a:p>
            <a:p>
              <a:pPr>
                <a:lnSpc>
                  <a:spcPct val="130000"/>
                </a:lnSpc>
              </a:pPr>
              <a:r>
                <a:rPr kumimoji="0" lang="zh-CN" altLang="en-US" dirty="0">
                  <a:solidFill>
                    <a:srgbClr val="FFFFEF"/>
                  </a:solidFill>
                </a:rPr>
                <a:t>运算和存储怎样分离呢？</a:t>
              </a:r>
              <a:endParaRPr lang="zh-CN" altLang="en-US" dirty="0">
                <a:solidFill>
                  <a:srgbClr val="FFFFEF"/>
                </a:solidFill>
              </a:endParaRPr>
            </a:p>
          </p:txBody>
        </p:sp>
        <p:sp>
          <p:nvSpPr>
            <p:cNvPr id="1519624" name="Text Box 8"/>
            <p:cNvSpPr txBox="1">
              <a:spLocks noChangeArrowheads="1"/>
            </p:cNvSpPr>
            <p:nvPr/>
          </p:nvSpPr>
          <p:spPr bwMode="auto">
            <a:xfrm>
              <a:off x="1042" y="3328"/>
              <a:ext cx="409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6000"/>
                <a:t>?</a:t>
              </a:r>
            </a:p>
          </p:txBody>
        </p:sp>
      </p:grpSp>
      <p:sp>
        <p:nvSpPr>
          <p:cNvPr id="2" name="圆角矩形 73">
            <a:extLst>
              <a:ext uri="{FF2B5EF4-FFF2-40B4-BE49-F238E27FC236}">
                <a16:creationId xmlns:a16="http://schemas.microsoft.com/office/drawing/2014/main" id="{D7CF4430-B758-4C83-BB86-2EE822344023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冯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诺伊曼计算机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EF976283-3969-4D2E-9D1B-C0D1BEC6AF03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电子自动计算的发展历程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904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9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9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666" name="Text Box 2"/>
          <p:cNvSpPr txBox="1">
            <a:spLocks noChangeArrowheads="1"/>
          </p:cNvSpPr>
          <p:nvPr/>
        </p:nvSpPr>
        <p:spPr bwMode="auto">
          <a:xfrm>
            <a:off x="2177251" y="2112081"/>
            <a:ext cx="11993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晶体管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1521667" name="Picture 3" descr="第一只晶体管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436" y="2675719"/>
            <a:ext cx="1973263" cy="216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1668" name="Picture 4" descr="pgf0412130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962" y="1942056"/>
            <a:ext cx="3187253" cy="354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166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155" y="3548318"/>
            <a:ext cx="762000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167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430" y="3548318"/>
            <a:ext cx="652462" cy="13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1671" name="Rectangle 7"/>
          <p:cNvSpPr>
            <a:spLocks noChangeArrowheads="1"/>
          </p:cNvSpPr>
          <p:nvPr/>
        </p:nvSpPr>
        <p:spPr bwMode="auto">
          <a:xfrm>
            <a:off x="1576785" y="4836306"/>
            <a:ext cx="24003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0" dirty="0"/>
              <a:t>人类第一只</a:t>
            </a:r>
            <a:r>
              <a:rPr lang="zh-CN" altLang="en-US" dirty="0">
                <a:solidFill>
                  <a:schemeClr val="accent2"/>
                </a:solidFill>
              </a:rPr>
              <a:t>晶体管</a:t>
            </a:r>
          </a:p>
          <a:p>
            <a:r>
              <a:rPr lang="en-US" altLang="zh-CN" b="0" dirty="0"/>
              <a:t>(</a:t>
            </a:r>
            <a:r>
              <a:rPr lang="zh-CN" altLang="en-US" b="0" dirty="0"/>
              <a:t>点接触晶体管</a:t>
            </a:r>
            <a:r>
              <a:rPr lang="en-US" altLang="zh-CN" b="0" dirty="0"/>
              <a:t>),1947</a:t>
            </a:r>
            <a:endParaRPr lang="zh-CN" altLang="en-US" b="0" dirty="0"/>
          </a:p>
        </p:txBody>
      </p:sp>
      <p:sp>
        <p:nvSpPr>
          <p:cNvPr id="1521672" name="Rectangle 8"/>
          <p:cNvSpPr>
            <a:spLocks noChangeArrowheads="1"/>
          </p:cNvSpPr>
          <p:nvPr/>
        </p:nvSpPr>
        <p:spPr bwMode="auto">
          <a:xfrm>
            <a:off x="7363963" y="5417331"/>
            <a:ext cx="34210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b="0"/>
              <a:t>第一台晶体管计算机TRADIC，1953</a:t>
            </a:r>
            <a:endParaRPr lang="en-US" altLang="zh-CN" b="0"/>
          </a:p>
        </p:txBody>
      </p:sp>
      <p:grpSp>
        <p:nvGrpSpPr>
          <p:cNvPr id="1521674" name="Group 10"/>
          <p:cNvGrpSpPr>
            <a:grpSpLocks/>
          </p:cNvGrpSpPr>
          <p:nvPr/>
        </p:nvGrpSpPr>
        <p:grpSpPr bwMode="auto">
          <a:xfrm>
            <a:off x="2356704" y="5585606"/>
            <a:ext cx="7375525" cy="1006475"/>
            <a:chOff x="531" y="3695"/>
            <a:chExt cx="4646" cy="634"/>
          </a:xfrm>
        </p:grpSpPr>
        <p:sp>
          <p:nvSpPr>
            <p:cNvPr id="1521675" name="Text Box 11"/>
            <p:cNvSpPr txBox="1">
              <a:spLocks noChangeArrowheads="1"/>
            </p:cNvSpPr>
            <p:nvPr/>
          </p:nvSpPr>
          <p:spPr bwMode="auto">
            <a:xfrm>
              <a:off x="896" y="3908"/>
              <a:ext cx="4281" cy="32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FFFFEF"/>
                  </a:solidFill>
                </a:rPr>
                <a:t>怎样使体积更小</a:t>
              </a:r>
              <a:r>
                <a:rPr lang="en-US" altLang="zh-CN" sz="2400" dirty="0">
                  <a:solidFill>
                    <a:srgbClr val="FFFFEF"/>
                  </a:solidFill>
                </a:rPr>
                <a:t>? </a:t>
              </a:r>
              <a:r>
                <a:rPr lang="zh-CN" altLang="en-US" sz="2400" dirty="0">
                  <a:solidFill>
                    <a:srgbClr val="FFFFEF"/>
                  </a:solidFill>
                </a:rPr>
                <a:t>可靠性更高</a:t>
              </a:r>
              <a:r>
                <a:rPr lang="en-US" altLang="zh-CN" sz="2400" dirty="0">
                  <a:solidFill>
                    <a:srgbClr val="FFFFEF"/>
                  </a:solidFill>
                </a:rPr>
                <a:t>? </a:t>
              </a:r>
              <a:r>
                <a:rPr lang="zh-CN" altLang="en-US" sz="2400" dirty="0">
                  <a:solidFill>
                    <a:srgbClr val="FFFFEF"/>
                  </a:solidFill>
                </a:rPr>
                <a:t>可控性更灵活呢</a:t>
              </a:r>
              <a:r>
                <a:rPr lang="en-US" altLang="zh-CN" sz="2400" dirty="0">
                  <a:solidFill>
                    <a:srgbClr val="FFFFEF"/>
                  </a:solidFill>
                </a:rPr>
                <a:t>?</a:t>
              </a:r>
            </a:p>
          </p:txBody>
        </p:sp>
        <p:sp>
          <p:nvSpPr>
            <p:cNvPr id="1521676" name="Rectangle 12"/>
            <p:cNvSpPr>
              <a:spLocks noChangeArrowheads="1"/>
            </p:cNvSpPr>
            <p:nvPr/>
          </p:nvSpPr>
          <p:spPr bwMode="auto">
            <a:xfrm>
              <a:off x="531" y="3695"/>
              <a:ext cx="409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6000"/>
                <a:t>?</a:t>
              </a:r>
              <a:endParaRPr lang="zh-CN" altLang="en-US" sz="6000"/>
            </a:p>
          </p:txBody>
        </p:sp>
      </p:grpSp>
      <p:sp>
        <p:nvSpPr>
          <p:cNvPr id="2" name="圆角矩形 73">
            <a:extLst>
              <a:ext uri="{FF2B5EF4-FFF2-40B4-BE49-F238E27FC236}">
                <a16:creationId xmlns:a16="http://schemas.microsoft.com/office/drawing/2014/main" id="{745E3826-4F81-4551-B62F-DB622D8BE2F2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晶体管 与 计算机 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4E54A887-DCCF-4269-9675-FA3B773A843F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电子自动计算的发展历程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478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1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1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3715" name="Picture 3" descr="U1235P2DT200809150824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84" y="2754498"/>
            <a:ext cx="2519362" cy="169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3716" name="Picture 4" descr="pgf04121305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736" y="2940485"/>
            <a:ext cx="1635125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3717" name="Rectangle 5"/>
          <p:cNvSpPr>
            <a:spLocks noChangeArrowheads="1"/>
          </p:cNvSpPr>
          <p:nvPr/>
        </p:nvSpPr>
        <p:spPr bwMode="auto">
          <a:xfrm>
            <a:off x="2421259" y="4426134"/>
            <a:ext cx="2520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集成电路</a:t>
            </a:r>
            <a:r>
              <a:rPr lang="zh-CN" altLang="en-US" b="0" dirty="0"/>
              <a:t>的发明</a:t>
            </a:r>
            <a:r>
              <a:rPr lang="en-US" altLang="zh-CN" b="0" dirty="0"/>
              <a:t>,1959</a:t>
            </a:r>
            <a:endParaRPr lang="zh-CN" altLang="en-US" b="0" dirty="0"/>
          </a:p>
        </p:txBody>
      </p:sp>
      <p:pic>
        <p:nvPicPr>
          <p:cNvPr id="1523718" name="Picture 6" descr="pgf04121305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65" y="2245389"/>
            <a:ext cx="4321175" cy="356711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3719" name="Rectangle 7"/>
          <p:cNvSpPr>
            <a:spLocks noChangeArrowheads="1"/>
          </p:cNvSpPr>
          <p:nvPr/>
        </p:nvSpPr>
        <p:spPr bwMode="auto">
          <a:xfrm>
            <a:off x="7970840" y="5845838"/>
            <a:ext cx="26114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0" dirty="0"/>
              <a:t>第三代计算机</a:t>
            </a:r>
            <a:r>
              <a:rPr lang="en-US" altLang="zh-CN" b="0" dirty="0"/>
              <a:t>IBM360,1964</a:t>
            </a:r>
          </a:p>
        </p:txBody>
      </p:sp>
      <p:pic>
        <p:nvPicPr>
          <p:cNvPr id="1523720" name="Picture 8" descr="pgf04121304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80" y="3143184"/>
            <a:ext cx="13970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3721" name="Rectangle 9"/>
          <p:cNvSpPr>
            <a:spLocks noChangeArrowheads="1"/>
          </p:cNvSpPr>
          <p:nvPr/>
        </p:nvSpPr>
        <p:spPr bwMode="auto">
          <a:xfrm>
            <a:off x="461017" y="5016433"/>
            <a:ext cx="24066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/>
              <a:t>J.Kilby</a:t>
            </a:r>
            <a:r>
              <a:rPr lang="zh-CN" altLang="en-US" b="0"/>
              <a:t>，集成电路发明者</a:t>
            </a:r>
            <a:endParaRPr lang="en-US" altLang="zh-CN" b="0"/>
          </a:p>
        </p:txBody>
      </p:sp>
      <p:sp>
        <p:nvSpPr>
          <p:cNvPr id="1523722" name="Rectangle 10"/>
          <p:cNvSpPr>
            <a:spLocks noChangeArrowheads="1"/>
          </p:cNvSpPr>
          <p:nvPr/>
        </p:nvSpPr>
        <p:spPr bwMode="auto">
          <a:xfrm>
            <a:off x="4773610" y="4153335"/>
            <a:ext cx="2216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0"/>
              <a:t>封装后的集成电路芯片</a:t>
            </a:r>
          </a:p>
        </p:txBody>
      </p:sp>
      <p:sp>
        <p:nvSpPr>
          <p:cNvPr id="1523724" name="Text Box 12"/>
          <p:cNvSpPr txBox="1">
            <a:spLocks noChangeArrowheads="1"/>
          </p:cNvSpPr>
          <p:nvPr/>
        </p:nvSpPr>
        <p:spPr bwMode="auto">
          <a:xfrm>
            <a:off x="1504430" y="5426864"/>
            <a:ext cx="5060143" cy="771275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0" lang="zh-CN" altLang="en-US" dirty="0">
                <a:solidFill>
                  <a:srgbClr val="FFFFEF"/>
                </a:solidFill>
              </a:rPr>
              <a:t>能否将复杂的电路封装后作为新电路设计的元件呢？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FFFFEF"/>
                </a:solidFill>
              </a:rPr>
              <a:t>复杂的电路 </a:t>
            </a:r>
            <a:r>
              <a:rPr lang="en-US" altLang="zh-CN" dirty="0">
                <a:solidFill>
                  <a:srgbClr val="FFFFEF"/>
                </a:solidFill>
                <a:sym typeface="Wingdings" panose="05000000000000000000" pitchFamily="2" charset="2"/>
              </a:rPr>
              <a:t> </a:t>
            </a:r>
            <a:r>
              <a:rPr lang="zh-CN" altLang="en-US" dirty="0">
                <a:solidFill>
                  <a:srgbClr val="FFFFEF"/>
                </a:solidFill>
                <a:sym typeface="Wingdings" panose="05000000000000000000" pitchFamily="2" charset="2"/>
              </a:rPr>
              <a:t>集成 </a:t>
            </a:r>
            <a:r>
              <a:rPr lang="en-US" altLang="zh-CN" dirty="0">
                <a:solidFill>
                  <a:srgbClr val="FFFFEF"/>
                </a:solidFill>
                <a:sym typeface="Wingdings" panose="05000000000000000000" pitchFamily="2" charset="2"/>
              </a:rPr>
              <a:t> </a:t>
            </a:r>
            <a:r>
              <a:rPr lang="zh-CN" altLang="en-US" dirty="0">
                <a:solidFill>
                  <a:srgbClr val="FFFFEF"/>
                </a:solidFill>
                <a:sym typeface="Wingdings" panose="05000000000000000000" pitchFamily="2" charset="2"/>
              </a:rPr>
              <a:t>封装 </a:t>
            </a:r>
            <a:r>
              <a:rPr lang="en-US" altLang="zh-CN" dirty="0">
                <a:solidFill>
                  <a:srgbClr val="FFFFEF"/>
                </a:solidFill>
                <a:sym typeface="Wingdings" panose="05000000000000000000" pitchFamily="2" charset="2"/>
              </a:rPr>
              <a:t> </a:t>
            </a:r>
            <a:r>
              <a:rPr lang="zh-CN" altLang="en-US" dirty="0">
                <a:solidFill>
                  <a:srgbClr val="FFFFEF"/>
                </a:solidFill>
                <a:sym typeface="Wingdings" panose="05000000000000000000" pitchFamily="2" charset="2"/>
              </a:rPr>
              <a:t>应用？</a:t>
            </a:r>
            <a:endParaRPr lang="zh-CN" altLang="en-US" dirty="0">
              <a:solidFill>
                <a:srgbClr val="FFFFEF"/>
              </a:solidFill>
            </a:endParaRP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A4D07682-C2B8-4C96-A331-4A7524BF12A7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(5)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集成电路 与 计算机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CE785B8-94F0-4030-B2D1-C749DA82727B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电子自动计算的发展历程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2D82E0D1-1D74-4A9E-860D-D6B264045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4669" y="2191576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集成电路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693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3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3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37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63" name="Rectangle 3"/>
          <p:cNvSpPr>
            <a:spLocks noChangeArrowheads="1"/>
          </p:cNvSpPr>
          <p:nvPr/>
        </p:nvSpPr>
        <p:spPr bwMode="auto">
          <a:xfrm>
            <a:off x="7242010" y="6464230"/>
            <a:ext cx="313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0" dirty="0"/>
              <a:t>第四代计算机</a:t>
            </a:r>
            <a:r>
              <a:rPr lang="en-US" altLang="zh-CN" b="0" dirty="0"/>
              <a:t>—</a:t>
            </a:r>
            <a:r>
              <a:rPr lang="zh-CN" altLang="en-US" b="0" dirty="0"/>
              <a:t>个人计算机</a:t>
            </a:r>
            <a:r>
              <a:rPr lang="en-US" altLang="zh-CN" b="0" dirty="0"/>
              <a:t>,1981</a:t>
            </a:r>
          </a:p>
        </p:txBody>
      </p:sp>
      <p:sp>
        <p:nvSpPr>
          <p:cNvPr id="1525764" name="Text Box 4"/>
          <p:cNvSpPr txBox="1">
            <a:spLocks noChangeArrowheads="1"/>
          </p:cNvSpPr>
          <p:nvPr/>
        </p:nvSpPr>
        <p:spPr bwMode="auto">
          <a:xfrm>
            <a:off x="2213769" y="6464230"/>
            <a:ext cx="28590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 dirty="0"/>
              <a:t>VLSI</a:t>
            </a:r>
            <a:r>
              <a:rPr lang="zh-CN" altLang="en-US" b="0" dirty="0"/>
              <a:t>芯片及其封装的内部电路</a:t>
            </a:r>
            <a:endParaRPr lang="en-US" altLang="zh-CN" b="0" dirty="0"/>
          </a:p>
        </p:txBody>
      </p:sp>
      <p:pic>
        <p:nvPicPr>
          <p:cNvPr id="1525766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415" y="3305117"/>
            <a:ext cx="28067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576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50" y="2663620"/>
            <a:ext cx="3864496" cy="3800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5769" name="Rectangle 9"/>
          <p:cNvSpPr>
            <a:spLocks noChangeArrowheads="1"/>
          </p:cNvSpPr>
          <p:nvPr/>
        </p:nvSpPr>
        <p:spPr bwMode="auto">
          <a:xfrm>
            <a:off x="6621037" y="2835526"/>
            <a:ext cx="3874779" cy="374571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摩尔定律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个月芯片能力增长一倍</a:t>
            </a: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AC67AC63-0129-46E9-ADBF-8104826E19CC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(6)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超大规模集成电路 与 计算机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C041475-2D7D-4CDE-8B3D-846A5EFE1B04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电子自动计算的发展历程</a:t>
            </a:r>
          </a:p>
        </p:txBody>
      </p:sp>
      <p:sp>
        <p:nvSpPr>
          <p:cNvPr id="1525762" name="Text Box 2"/>
          <p:cNvSpPr txBox="1">
            <a:spLocks noChangeArrowheads="1"/>
          </p:cNvSpPr>
          <p:nvPr/>
        </p:nvSpPr>
        <p:spPr bwMode="auto">
          <a:xfrm>
            <a:off x="1630074" y="2096237"/>
            <a:ext cx="36551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超大规模集成电路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VLSI) </a:t>
            </a:r>
          </a:p>
        </p:txBody>
      </p:sp>
      <p:pic>
        <p:nvPicPr>
          <p:cNvPr id="1525765" name="Picture 5" descr="pgf041213067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898" y="3916880"/>
            <a:ext cx="24479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4399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810" name="Line 2"/>
          <p:cNvSpPr>
            <a:spLocks noChangeShapeType="1"/>
          </p:cNvSpPr>
          <p:nvPr/>
        </p:nvSpPr>
        <p:spPr bwMode="auto">
          <a:xfrm flipV="1">
            <a:off x="2495550" y="2205039"/>
            <a:ext cx="7812088" cy="374332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27811" name="Text Box 3"/>
          <p:cNvSpPr txBox="1">
            <a:spLocks noChangeArrowheads="1"/>
          </p:cNvSpPr>
          <p:nvPr/>
        </p:nvSpPr>
        <p:spPr bwMode="auto">
          <a:xfrm>
            <a:off x="2892425" y="6207426"/>
            <a:ext cx="3455987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电子管</a:t>
            </a:r>
            <a:r>
              <a:rPr lang="en-US" altLang="zh-CN"/>
              <a:t>: </a:t>
            </a:r>
            <a:r>
              <a:rPr lang="zh-CN" altLang="en-US"/>
              <a:t>可自动控制</a:t>
            </a:r>
            <a:r>
              <a:rPr lang="en-US" altLang="zh-CN"/>
              <a:t>0</a:t>
            </a:r>
            <a:r>
              <a:rPr lang="zh-CN" altLang="en-US"/>
              <a:t>和</a:t>
            </a:r>
            <a:r>
              <a:rPr lang="en-US" altLang="zh-CN"/>
              <a:t>1</a:t>
            </a:r>
            <a:r>
              <a:rPr lang="zh-CN" altLang="en-US"/>
              <a:t>变化的元件</a:t>
            </a:r>
            <a:endParaRPr lang="en-US" altLang="zh-CN"/>
          </a:p>
        </p:txBody>
      </p:sp>
      <p:sp>
        <p:nvSpPr>
          <p:cNvPr id="1527812" name="Text Box 4"/>
          <p:cNvSpPr txBox="1">
            <a:spLocks noChangeArrowheads="1"/>
          </p:cNvSpPr>
          <p:nvPr/>
        </p:nvSpPr>
        <p:spPr bwMode="auto">
          <a:xfrm>
            <a:off x="4943476" y="4797426"/>
            <a:ext cx="1008063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晶体管</a:t>
            </a:r>
            <a:endParaRPr lang="en-US" altLang="zh-CN"/>
          </a:p>
        </p:txBody>
      </p:sp>
      <p:sp>
        <p:nvSpPr>
          <p:cNvPr id="1527813" name="Text Box 5"/>
          <p:cNvSpPr txBox="1">
            <a:spLocks noChangeArrowheads="1"/>
          </p:cNvSpPr>
          <p:nvPr/>
        </p:nvSpPr>
        <p:spPr bwMode="auto">
          <a:xfrm>
            <a:off x="5966619" y="4200827"/>
            <a:ext cx="3960812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/>
              <a:t>集成电路</a:t>
            </a:r>
            <a:r>
              <a:rPr kumimoji="0" lang="en-US" altLang="zh-CN"/>
              <a:t>: </a:t>
            </a:r>
            <a:r>
              <a:rPr kumimoji="0" lang="zh-CN" altLang="en-US"/>
              <a:t>可自动实现一定变换的元件</a:t>
            </a:r>
            <a:endParaRPr lang="en-US" altLang="zh-CN"/>
          </a:p>
        </p:txBody>
      </p:sp>
      <p:sp>
        <p:nvSpPr>
          <p:cNvPr id="1527814" name="Text Box 6"/>
          <p:cNvSpPr txBox="1">
            <a:spLocks noChangeArrowheads="1"/>
          </p:cNvSpPr>
          <p:nvPr/>
        </p:nvSpPr>
        <p:spPr bwMode="auto">
          <a:xfrm>
            <a:off x="8810625" y="3413125"/>
            <a:ext cx="1582738" cy="67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超大规模集成电路</a:t>
            </a:r>
            <a:r>
              <a:rPr lang="en-US" altLang="zh-CN" dirty="0"/>
              <a:t>(VLSI)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1527815" name="Text Box 7"/>
          <p:cNvSpPr txBox="1">
            <a:spLocks noChangeArrowheads="1"/>
          </p:cNvSpPr>
          <p:nvPr/>
        </p:nvSpPr>
        <p:spPr bwMode="auto">
          <a:xfrm>
            <a:off x="799436" y="1934456"/>
            <a:ext cx="5449888" cy="525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buSzPct val="80000"/>
            </a:pPr>
            <a:r>
              <a:rPr lang="zh-CN" altLang="en-US" sz="24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从表示</a:t>
            </a:r>
            <a:r>
              <a:rPr lang="en-US" altLang="zh-CN" sz="24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自动存储</a:t>
            </a:r>
            <a:r>
              <a:rPr lang="en-US" altLang="zh-CN" sz="24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自动执行的角度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27816" name="Picture 8" descr="第一只电子管 （真空二极管）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6" y="3789364"/>
            <a:ext cx="1901825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7817" name="Picture 9" descr="图说电脑历史 | Jandan.ne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5410201"/>
            <a:ext cx="161925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7818" name="Picture 10" descr="第一只晶体管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38" y="4276726"/>
            <a:ext cx="855662" cy="9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7819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163" y="3573463"/>
            <a:ext cx="482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7820" name="Picture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3573463"/>
            <a:ext cx="4127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7821" name="Picture 13" descr="U1235P2DT2008091508244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372" y="3254376"/>
            <a:ext cx="1439863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7822" name="Picture 14" descr="pgf041213058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E1EDED"/>
              </a:clrFrom>
              <a:clrTo>
                <a:srgbClr val="E1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437" y="3268020"/>
            <a:ext cx="1220188" cy="9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7823" name="Picture 15" descr="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828800"/>
            <a:ext cx="16573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7824" name="Text Box 16"/>
          <p:cNvSpPr txBox="1">
            <a:spLocks noChangeArrowheads="1"/>
          </p:cNvSpPr>
          <p:nvPr/>
        </p:nvSpPr>
        <p:spPr bwMode="auto">
          <a:xfrm>
            <a:off x="8517199" y="4738948"/>
            <a:ext cx="2808288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accent2"/>
                </a:solidFill>
              </a:rPr>
              <a:t>体积越来越小；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accent2"/>
                </a:solidFill>
              </a:rPr>
              <a:t>可靠性越来越高；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accent2"/>
                </a:solidFill>
              </a:rPr>
              <a:t>电路规模越来越大；</a:t>
            </a:r>
            <a:endParaRPr lang="zh-CN" altLang="en-US" sz="2000" b="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accent2"/>
                </a:solidFill>
              </a:rPr>
              <a:t>速度越来越快；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accent2"/>
                </a:solidFill>
              </a:rPr>
              <a:t>功能越来越强大；</a:t>
            </a:r>
            <a:endParaRPr lang="en-US" altLang="zh-CN" sz="2000" dirty="0">
              <a:solidFill>
                <a:schemeClr val="accent2"/>
              </a:solidFill>
            </a:endParaRP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85CB4115-60CE-4DD2-ABA5-D46CA6B41B2D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(7)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元器件发展轨迹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4F4F49C4-AA1B-4D41-9D3F-6A1444933B91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电子自动计算的发展历程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599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7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7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27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27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27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27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27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27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27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27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27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27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27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27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27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27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27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27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278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278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278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278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278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278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278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278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7811" grpId="0"/>
      <p:bldP spid="1527812" grpId="0"/>
      <p:bldP spid="1527813" grpId="0"/>
      <p:bldP spid="15278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Text Box 2"/>
          <p:cNvSpPr txBox="1">
            <a:spLocks noChangeArrowheads="1"/>
          </p:cNvSpPr>
          <p:nvPr/>
        </p:nvSpPr>
        <p:spPr bwMode="auto">
          <a:xfrm>
            <a:off x="656136" y="2054960"/>
            <a:ext cx="8781571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/>
              <a:t>计算机系统要解决的几个问题</a:t>
            </a:r>
          </a:p>
          <a:p>
            <a:pPr>
              <a:lnSpc>
                <a:spcPct val="130000"/>
              </a:lnSpc>
              <a:buSzPct val="80000"/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CC0000"/>
                </a:solidFill>
              </a:rPr>
              <a:t>控制与计算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</a:rPr>
              <a:t>”</a:t>
            </a:r>
            <a:r>
              <a:rPr lang="en-US" altLang="zh-CN" sz="1800" dirty="0">
                <a:solidFill>
                  <a:schemeClr val="tx2"/>
                </a:solidFill>
              </a:rPr>
              <a:t>----</a:t>
            </a:r>
            <a:r>
              <a:rPr lang="zh-CN" altLang="en-US" sz="1800" dirty="0">
                <a:solidFill>
                  <a:schemeClr val="tx2"/>
                </a:solidFill>
              </a:rPr>
              <a:t>微处理器</a:t>
            </a:r>
            <a:endParaRPr lang="en-US" altLang="zh-CN" sz="2400" dirty="0">
              <a:solidFill>
                <a:srgbClr val="CC0000"/>
              </a:solidFill>
            </a:endParaRPr>
          </a:p>
          <a:p>
            <a:pPr>
              <a:lnSpc>
                <a:spcPct val="130000"/>
              </a:lnSpc>
              <a:buSzPct val="80000"/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CC0000"/>
                </a:solidFill>
              </a:rPr>
              <a:t>输入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</a:rPr>
              <a:t>”</a:t>
            </a:r>
            <a:r>
              <a:rPr lang="en-US" altLang="zh-CN" sz="1800" dirty="0">
                <a:solidFill>
                  <a:schemeClr val="tx2"/>
                </a:solidFill>
              </a:rPr>
              <a:t>----</a:t>
            </a:r>
            <a:r>
              <a:rPr lang="zh-CN" altLang="en-US" sz="1800" dirty="0">
                <a:solidFill>
                  <a:schemeClr val="tx2"/>
                </a:solidFill>
              </a:rPr>
              <a:t>如何将外部信息输入到计算机中</a:t>
            </a:r>
            <a:r>
              <a:rPr lang="en-US" altLang="zh-CN" sz="1800" dirty="0">
                <a:solidFill>
                  <a:schemeClr val="tx2"/>
                </a:solidFill>
              </a:rPr>
              <a:t>?</a:t>
            </a:r>
          </a:p>
          <a:p>
            <a:pPr>
              <a:lnSpc>
                <a:spcPct val="130000"/>
              </a:lnSpc>
              <a:buSzPct val="80000"/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CC0000"/>
                </a:solidFill>
              </a:rPr>
              <a:t>输出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”</a:t>
            </a:r>
            <a:r>
              <a:rPr lang="en-US" altLang="zh-CN" sz="1800" dirty="0">
                <a:solidFill>
                  <a:schemeClr val="tx2"/>
                </a:solidFill>
              </a:rPr>
              <a:t>----</a:t>
            </a:r>
            <a:r>
              <a:rPr lang="zh-CN" altLang="en-US" sz="1800" dirty="0">
                <a:solidFill>
                  <a:schemeClr val="tx2"/>
                </a:solidFill>
              </a:rPr>
              <a:t>如何将计算机中信息输出到外界</a:t>
            </a:r>
            <a:r>
              <a:rPr lang="en-US" altLang="zh-CN" sz="1800" dirty="0">
                <a:solidFill>
                  <a:schemeClr val="tx2"/>
                </a:solidFill>
              </a:rPr>
              <a:t>(</a:t>
            </a:r>
            <a:r>
              <a:rPr lang="zh-CN" altLang="en-US" sz="1800" dirty="0">
                <a:solidFill>
                  <a:schemeClr val="tx2"/>
                </a:solidFill>
              </a:rPr>
              <a:t>显示或打印</a:t>
            </a:r>
            <a:r>
              <a:rPr lang="en-US" altLang="zh-CN" sz="1800" dirty="0">
                <a:solidFill>
                  <a:schemeClr val="tx2"/>
                </a:solidFill>
              </a:rPr>
              <a:t>)?</a:t>
            </a:r>
          </a:p>
          <a:p>
            <a:pPr>
              <a:lnSpc>
                <a:spcPct val="130000"/>
              </a:lnSpc>
              <a:buSzPct val="80000"/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CC0000"/>
                </a:solidFill>
              </a:rPr>
              <a:t> “永久存储与临时存储”</a:t>
            </a:r>
            <a:r>
              <a:rPr lang="en-US" altLang="zh-CN" sz="1800" dirty="0">
                <a:solidFill>
                  <a:schemeClr val="tx2"/>
                </a:solidFill>
              </a:rPr>
              <a:t>----</a:t>
            </a:r>
            <a:r>
              <a:rPr lang="zh-CN" altLang="en-US" sz="1800" dirty="0">
                <a:solidFill>
                  <a:schemeClr val="tx2"/>
                </a:solidFill>
              </a:rPr>
              <a:t>如何将计算机中的信息永久保存或临时保存</a:t>
            </a:r>
            <a:r>
              <a:rPr lang="en-US" altLang="zh-CN" sz="18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2341077E-01D1-4A00-8EBF-07A453A1AEA5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(8)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计算机系统 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AD23CE0-4CB3-42E4-A45E-74B320A7D8F5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电子自动计算的发展历程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54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4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4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54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54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54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54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54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54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54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54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443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137" y="4072905"/>
            <a:ext cx="3822699" cy="1715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56483" name="Text Box 3"/>
          <p:cNvSpPr txBox="1">
            <a:spLocks noChangeArrowheads="1"/>
          </p:cNvSpPr>
          <p:nvPr/>
        </p:nvSpPr>
        <p:spPr bwMode="auto">
          <a:xfrm>
            <a:off x="2512113" y="2798499"/>
            <a:ext cx="54276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endParaRPr lang="en-US" altLang="zh-CN" sz="1800" b="0">
              <a:ea typeface="华文宋体" panose="02010600040101010101" pitchFamily="2" charset="-122"/>
            </a:endParaRPr>
          </a:p>
        </p:txBody>
      </p:sp>
      <p:sp>
        <p:nvSpPr>
          <p:cNvPr id="1556484" name="Text Box 4"/>
          <p:cNvSpPr txBox="1">
            <a:spLocks noChangeArrowheads="1"/>
          </p:cNvSpPr>
          <p:nvPr/>
        </p:nvSpPr>
        <p:spPr bwMode="auto">
          <a:xfrm>
            <a:off x="758376" y="2466355"/>
            <a:ext cx="6420346" cy="2796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CC0000"/>
                </a:solidFill>
                <a:cs typeface="Times New Roman" panose="02020603050405020304" pitchFamily="18" charset="0"/>
              </a:rPr>
              <a:t>字长</a:t>
            </a:r>
            <a:r>
              <a:rPr lang="zh-CN" altLang="en-US" b="0" dirty="0">
                <a:solidFill>
                  <a:srgbClr val="000000"/>
                </a:solidFill>
                <a:cs typeface="Times New Roman" panose="02020603050405020304" pitchFamily="18" charset="0"/>
              </a:rPr>
              <a:t>：</a:t>
            </a:r>
            <a:r>
              <a:rPr lang="en-US" altLang="zh-CN" b="0" dirty="0">
                <a:solidFill>
                  <a:srgbClr val="000000"/>
                </a:solidFill>
                <a:cs typeface="Times New Roman" panose="02020603050405020304" pitchFamily="18" charset="0"/>
              </a:rPr>
              <a:t>8</a:t>
            </a:r>
            <a:r>
              <a:rPr lang="zh-CN" altLang="en-US" b="0" dirty="0">
                <a:solidFill>
                  <a:srgbClr val="000000"/>
                </a:solidFill>
                <a:cs typeface="Times New Roman" panose="02020603050405020304" pitchFamily="18" charset="0"/>
              </a:rPr>
              <a:t>位</a:t>
            </a:r>
            <a:r>
              <a:rPr lang="zh-CN" altLang="en-US" b="0" dirty="0">
                <a:solidFill>
                  <a:srgbClr val="00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zh-CN" b="0" dirty="0">
                <a:solidFill>
                  <a:srgbClr val="000000"/>
                </a:solidFill>
                <a:cs typeface="Times New Roman" panose="02020603050405020304" pitchFamily="18" charset="0"/>
              </a:rPr>
              <a:t>16</a:t>
            </a:r>
            <a:r>
              <a:rPr lang="zh-CN" altLang="en-US" b="0" dirty="0">
                <a:solidFill>
                  <a:srgbClr val="000000"/>
                </a:solidFill>
                <a:cs typeface="Times New Roman" panose="02020603050405020304" pitchFamily="18" charset="0"/>
              </a:rPr>
              <a:t>位</a:t>
            </a:r>
            <a:r>
              <a:rPr lang="zh-CN" altLang="en-US" b="0" dirty="0">
                <a:solidFill>
                  <a:srgbClr val="00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zh-CN" b="0" dirty="0">
                <a:solidFill>
                  <a:srgbClr val="000000"/>
                </a:solidFill>
                <a:cs typeface="Times New Roman" panose="02020603050405020304" pitchFamily="18" charset="0"/>
              </a:rPr>
              <a:t>32</a:t>
            </a:r>
            <a:r>
              <a:rPr lang="zh-CN" altLang="en-US" b="0" dirty="0">
                <a:solidFill>
                  <a:srgbClr val="000000"/>
                </a:solidFill>
                <a:cs typeface="Times New Roman" panose="02020603050405020304" pitchFamily="18" charset="0"/>
              </a:rPr>
              <a:t>位</a:t>
            </a:r>
            <a:r>
              <a:rPr lang="zh-CN" altLang="en-US" b="0" dirty="0">
                <a:solidFill>
                  <a:srgbClr val="00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zh-CN" b="0" dirty="0">
                <a:solidFill>
                  <a:srgbClr val="000000"/>
                </a:solidFill>
                <a:cs typeface="Times New Roman" panose="02020603050405020304" pitchFamily="18" charset="0"/>
              </a:rPr>
              <a:t>64</a:t>
            </a:r>
            <a:r>
              <a:rPr lang="zh-CN" altLang="en-US" b="0" dirty="0">
                <a:solidFill>
                  <a:srgbClr val="000000"/>
                </a:solidFill>
                <a:cs typeface="Times New Roman" panose="02020603050405020304" pitchFamily="18" charset="0"/>
              </a:rPr>
              <a:t>位</a:t>
            </a:r>
          </a:p>
          <a:p>
            <a:pPr algn="just">
              <a:lnSpc>
                <a:spcPct val="16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accent2"/>
                </a:solidFill>
                <a:cs typeface="Times New Roman" panose="02020603050405020304" pitchFamily="18" charset="0"/>
              </a:rPr>
              <a:t>主频</a:t>
            </a:r>
            <a:r>
              <a:rPr lang="zh-CN" altLang="en-US" b="0" dirty="0">
                <a:solidFill>
                  <a:srgbClr val="000000"/>
                </a:solidFill>
                <a:cs typeface="Times New Roman" panose="02020603050405020304" pitchFamily="18" charset="0"/>
              </a:rPr>
              <a:t>：几</a:t>
            </a:r>
            <a:r>
              <a:rPr lang="en-US" altLang="zh-CN" b="0" dirty="0">
                <a:solidFill>
                  <a:srgbClr val="000000"/>
                </a:solidFill>
                <a:cs typeface="Times New Roman" panose="02020603050405020304" pitchFamily="18" charset="0"/>
              </a:rPr>
              <a:t>MHz</a:t>
            </a:r>
            <a:r>
              <a:rPr lang="en-US" altLang="zh-CN" b="0" dirty="0">
                <a:solidFill>
                  <a:srgbClr val="00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CN" altLang="en-US" b="0" dirty="0">
                <a:solidFill>
                  <a:srgbClr val="000000"/>
                </a:solidFill>
                <a:cs typeface="Times New Roman" panose="02020603050405020304" pitchFamily="18" charset="0"/>
              </a:rPr>
              <a:t>几百</a:t>
            </a:r>
            <a:r>
              <a:rPr lang="en-US" altLang="zh-CN" b="0" dirty="0">
                <a:solidFill>
                  <a:srgbClr val="000000"/>
                </a:solidFill>
                <a:cs typeface="Times New Roman" panose="02020603050405020304" pitchFamily="18" charset="0"/>
              </a:rPr>
              <a:t>MHz</a:t>
            </a:r>
            <a:r>
              <a:rPr lang="en-US" altLang="zh-CN" b="0" dirty="0">
                <a:solidFill>
                  <a:srgbClr val="00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CN" altLang="en-US" b="0" dirty="0">
                <a:solidFill>
                  <a:srgbClr val="000000"/>
                </a:solidFill>
                <a:cs typeface="Times New Roman" panose="02020603050405020304" pitchFamily="18" charset="0"/>
              </a:rPr>
              <a:t>几</a:t>
            </a:r>
            <a:r>
              <a:rPr lang="en-US" altLang="zh-CN" b="0" dirty="0">
                <a:solidFill>
                  <a:srgbClr val="000000"/>
                </a:solidFill>
                <a:cs typeface="Times New Roman" panose="02020603050405020304" pitchFamily="18" charset="0"/>
              </a:rPr>
              <a:t>GHz</a:t>
            </a:r>
          </a:p>
          <a:p>
            <a:pPr algn="just">
              <a:lnSpc>
                <a:spcPct val="16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accent2"/>
                </a:solidFill>
                <a:cs typeface="Times New Roman" panose="02020603050405020304" pitchFamily="18" charset="0"/>
              </a:rPr>
              <a:t>晶体管数量</a:t>
            </a:r>
            <a:r>
              <a:rPr lang="zh-CN" altLang="en-US" b="0" dirty="0">
                <a:solidFill>
                  <a:srgbClr val="000000"/>
                </a:solidFill>
                <a:cs typeface="Times New Roman" panose="02020603050405020304" pitchFamily="18" charset="0"/>
              </a:rPr>
              <a:t>：几万</a:t>
            </a:r>
            <a:r>
              <a:rPr lang="zh-CN" altLang="en-US" b="0" dirty="0">
                <a:solidFill>
                  <a:srgbClr val="00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CN" altLang="en-US" b="0" dirty="0">
                <a:solidFill>
                  <a:srgbClr val="000000"/>
                </a:solidFill>
                <a:cs typeface="Times New Roman" panose="02020603050405020304" pitchFamily="18" charset="0"/>
              </a:rPr>
              <a:t>几百万</a:t>
            </a:r>
            <a:r>
              <a:rPr lang="zh-CN" altLang="en-US" b="0" dirty="0">
                <a:solidFill>
                  <a:srgbClr val="00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CN" altLang="en-US" b="0" dirty="0">
                <a:solidFill>
                  <a:srgbClr val="000000"/>
                </a:solidFill>
                <a:cs typeface="Times New Roman" panose="02020603050405020304" pitchFamily="18" charset="0"/>
              </a:rPr>
              <a:t>几亿颗</a:t>
            </a:r>
          </a:p>
          <a:p>
            <a:pPr algn="just">
              <a:lnSpc>
                <a:spcPct val="16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accent2"/>
                </a:solidFill>
                <a:cs typeface="Times New Roman" panose="02020603050405020304" pitchFamily="18" charset="0"/>
              </a:rPr>
              <a:t>功能</a:t>
            </a:r>
            <a:r>
              <a:rPr lang="en-US" altLang="zh-CN" sz="2000" dirty="0">
                <a:solidFill>
                  <a:schemeClr val="accent2"/>
                </a:solidFill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solidFill>
                  <a:schemeClr val="accent2"/>
                </a:solidFill>
                <a:cs typeface="Times New Roman" panose="02020603050405020304" pitchFamily="18" charset="0"/>
              </a:rPr>
              <a:t>规模</a:t>
            </a:r>
            <a:r>
              <a:rPr lang="zh-CN" altLang="en-US" b="0" dirty="0">
                <a:solidFill>
                  <a:srgbClr val="000000"/>
                </a:solidFill>
                <a:cs typeface="Times New Roman" panose="02020603050405020304" pitchFamily="18" charset="0"/>
              </a:rPr>
              <a:t>：微处理器</a:t>
            </a:r>
            <a:r>
              <a:rPr lang="zh-CN" altLang="en-US" b="0" dirty="0">
                <a:solidFill>
                  <a:srgbClr val="00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CN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微处理器</a:t>
            </a: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+</a:t>
            </a:r>
            <a:r>
              <a:rPr lang="zh-CN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协处理器</a:t>
            </a: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浮点运算</a:t>
            </a: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  <a:r>
              <a:rPr lang="en-US" altLang="zh-CN" b="0" dirty="0">
                <a:solidFill>
                  <a:srgbClr val="00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CN" altLang="en-US" dirty="0">
                <a:solidFill>
                  <a:srgbClr val="CC0000"/>
                </a:solidFill>
                <a:cs typeface="Times New Roman" panose="02020603050405020304" pitchFamily="18" charset="0"/>
              </a:rPr>
              <a:t>微处理器</a:t>
            </a:r>
            <a:r>
              <a:rPr lang="en-US" altLang="zh-CN" dirty="0">
                <a:solidFill>
                  <a:srgbClr val="CC0000"/>
                </a:solidFill>
                <a:cs typeface="Times New Roman" panose="02020603050405020304" pitchFamily="18" charset="0"/>
              </a:rPr>
              <a:t>+</a:t>
            </a:r>
            <a:r>
              <a:rPr lang="zh-CN" altLang="en-US" dirty="0">
                <a:solidFill>
                  <a:srgbClr val="CC0000"/>
                </a:solidFill>
                <a:cs typeface="Times New Roman" panose="02020603050405020304" pitchFamily="18" charset="0"/>
              </a:rPr>
              <a:t>图形处理单元</a:t>
            </a:r>
            <a:r>
              <a:rPr lang="en-US" altLang="zh-CN" dirty="0">
                <a:solidFill>
                  <a:srgbClr val="CC0000"/>
                </a:solidFill>
                <a:cs typeface="Times New Roman" panose="02020603050405020304" pitchFamily="18" charset="0"/>
              </a:rPr>
              <a:t>GPU</a:t>
            </a:r>
            <a:r>
              <a:rPr lang="en-US" altLang="zh-CN" b="0" dirty="0">
                <a:solidFill>
                  <a:srgbClr val="00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CN" altLang="en-US" dirty="0">
                <a:solidFill>
                  <a:schemeClr val="accent2"/>
                </a:solidFill>
                <a:cs typeface="Times New Roman" panose="02020603050405020304" pitchFamily="18" charset="0"/>
              </a:rPr>
              <a:t>微处理器</a:t>
            </a:r>
            <a:r>
              <a:rPr lang="en-US" altLang="zh-CN" dirty="0">
                <a:solidFill>
                  <a:schemeClr val="accent2"/>
                </a:solidFill>
                <a:cs typeface="Times New Roman" panose="02020603050405020304" pitchFamily="18" charset="0"/>
              </a:rPr>
              <a:t>+3D</a:t>
            </a:r>
            <a:r>
              <a:rPr lang="zh-CN" altLang="en-US" dirty="0">
                <a:solidFill>
                  <a:schemeClr val="accent2"/>
                </a:solidFill>
                <a:cs typeface="Times New Roman" panose="02020603050405020304" pitchFamily="18" charset="0"/>
              </a:rPr>
              <a:t>处理器</a:t>
            </a:r>
            <a:r>
              <a:rPr lang="en-US" altLang="zh-CN" dirty="0">
                <a:solidFill>
                  <a:schemeClr val="accent2"/>
                </a:solidFill>
                <a:cs typeface="Times New Roman" panose="02020603050405020304" pitchFamily="18" charset="0"/>
              </a:rPr>
              <a:t>+</a:t>
            </a:r>
            <a:r>
              <a:rPr lang="zh-CN" altLang="en-US" dirty="0">
                <a:solidFill>
                  <a:schemeClr val="accent2"/>
                </a:solidFill>
                <a:cs typeface="Times New Roman" panose="02020603050405020304" pitchFamily="18" charset="0"/>
              </a:rPr>
              <a:t>多媒体处理器</a:t>
            </a:r>
            <a:r>
              <a:rPr lang="en-US" altLang="zh-CN" b="0" dirty="0">
                <a:solidFill>
                  <a:srgbClr val="00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CN" altLang="en-US" dirty="0">
                <a:solidFill>
                  <a:srgbClr val="CC0000"/>
                </a:solidFill>
                <a:cs typeface="Times New Roman" panose="02020603050405020304" pitchFamily="18" charset="0"/>
              </a:rPr>
              <a:t>多核微处理器</a:t>
            </a:r>
            <a:r>
              <a:rPr lang="en-US" altLang="zh-CN" b="0" dirty="0">
                <a:solidFill>
                  <a:srgbClr val="00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CN" altLang="en-US" dirty="0">
                <a:solidFill>
                  <a:srgbClr val="CC0000"/>
                </a:solidFill>
                <a:cs typeface="Times New Roman" panose="02020603050405020304" pitchFamily="18" charset="0"/>
              </a:rPr>
              <a:t>多核微处理器（人工智能处理器</a:t>
            </a:r>
            <a:r>
              <a:rPr lang="en-US" altLang="zh-CN" dirty="0">
                <a:solidFill>
                  <a:srgbClr val="CC0000"/>
                </a:solidFill>
                <a:cs typeface="Times New Roman" panose="02020603050405020304" pitchFamily="18" charset="0"/>
              </a:rPr>
              <a:t>+</a:t>
            </a:r>
            <a:r>
              <a:rPr lang="zh-CN" altLang="en-US" dirty="0">
                <a:solidFill>
                  <a:srgbClr val="CC0000"/>
                </a:solidFill>
                <a:cs typeface="Times New Roman" panose="02020603050405020304" pitchFamily="18" charset="0"/>
              </a:rPr>
              <a:t>物联网处理器）</a:t>
            </a:r>
            <a:endParaRPr lang="en-US" altLang="zh-CN" dirty="0">
              <a:solidFill>
                <a:srgbClr val="CC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556485" name="Text Box 5"/>
          <p:cNvSpPr txBox="1">
            <a:spLocks noChangeArrowheads="1"/>
          </p:cNvSpPr>
          <p:nvPr/>
        </p:nvSpPr>
        <p:spPr bwMode="auto">
          <a:xfrm>
            <a:off x="758376" y="2011790"/>
            <a:ext cx="41040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微处理器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（计算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执行程序）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556486" name="Line 6"/>
          <p:cNvSpPr>
            <a:spLocks noChangeShapeType="1"/>
          </p:cNvSpPr>
          <p:nvPr/>
        </p:nvSpPr>
        <p:spPr bwMode="auto">
          <a:xfrm flipV="1">
            <a:off x="909643" y="6352275"/>
            <a:ext cx="10645045" cy="6032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56487" name="Text Box 7"/>
          <p:cNvSpPr txBox="1">
            <a:spLocks noChangeArrowheads="1"/>
          </p:cNvSpPr>
          <p:nvPr/>
        </p:nvSpPr>
        <p:spPr bwMode="auto">
          <a:xfrm>
            <a:off x="6524631" y="6539599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/>
              <a:t>1999</a:t>
            </a:r>
          </a:p>
        </p:txBody>
      </p:sp>
      <p:sp>
        <p:nvSpPr>
          <p:cNvPr id="1556488" name="Line 8"/>
          <p:cNvSpPr>
            <a:spLocks noChangeShapeType="1"/>
          </p:cNvSpPr>
          <p:nvPr/>
        </p:nvSpPr>
        <p:spPr bwMode="auto">
          <a:xfrm>
            <a:off x="6813556" y="6368150"/>
            <a:ext cx="0" cy="14446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56489" name="Text Box 9"/>
          <p:cNvSpPr txBox="1">
            <a:spLocks noChangeArrowheads="1"/>
          </p:cNvSpPr>
          <p:nvPr/>
        </p:nvSpPr>
        <p:spPr bwMode="auto">
          <a:xfrm>
            <a:off x="6276981" y="6034774"/>
            <a:ext cx="10810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/>
              <a:t>Pentium III</a:t>
            </a:r>
          </a:p>
        </p:txBody>
      </p:sp>
      <p:sp>
        <p:nvSpPr>
          <p:cNvPr id="1556490" name="Text Box 10"/>
          <p:cNvSpPr txBox="1">
            <a:spLocks noChangeArrowheads="1"/>
          </p:cNvSpPr>
          <p:nvPr/>
        </p:nvSpPr>
        <p:spPr bwMode="auto">
          <a:xfrm>
            <a:off x="7283456" y="6523724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/>
              <a:t>2005</a:t>
            </a:r>
          </a:p>
        </p:txBody>
      </p:sp>
      <p:sp>
        <p:nvSpPr>
          <p:cNvPr id="1556491" name="Line 11"/>
          <p:cNvSpPr>
            <a:spLocks noChangeShapeType="1"/>
          </p:cNvSpPr>
          <p:nvPr/>
        </p:nvSpPr>
        <p:spPr bwMode="auto">
          <a:xfrm>
            <a:off x="7572381" y="6352275"/>
            <a:ext cx="0" cy="14446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56492" name="Text Box 12"/>
          <p:cNvSpPr txBox="1">
            <a:spLocks noChangeArrowheads="1"/>
          </p:cNvSpPr>
          <p:nvPr/>
        </p:nvSpPr>
        <p:spPr bwMode="auto">
          <a:xfrm>
            <a:off x="7296563" y="5836337"/>
            <a:ext cx="70403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400"/>
              <a:t>双核</a:t>
            </a:r>
          </a:p>
          <a:p>
            <a:pPr algn="ctr"/>
            <a:r>
              <a:rPr lang="en-US" altLang="zh-CN" sz="1400"/>
              <a:t>CORE</a:t>
            </a:r>
          </a:p>
        </p:txBody>
      </p:sp>
      <p:sp>
        <p:nvSpPr>
          <p:cNvPr id="1556493" name="Text Box 13"/>
          <p:cNvSpPr txBox="1">
            <a:spLocks noChangeArrowheads="1"/>
          </p:cNvSpPr>
          <p:nvPr/>
        </p:nvSpPr>
        <p:spPr bwMode="auto">
          <a:xfrm>
            <a:off x="8651881" y="6527730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/>
              <a:t>2010</a:t>
            </a:r>
          </a:p>
        </p:txBody>
      </p:sp>
      <p:sp>
        <p:nvSpPr>
          <p:cNvPr id="1556494" name="Line 14"/>
          <p:cNvSpPr>
            <a:spLocks noChangeShapeType="1"/>
          </p:cNvSpPr>
          <p:nvPr/>
        </p:nvSpPr>
        <p:spPr bwMode="auto">
          <a:xfrm>
            <a:off x="8940806" y="6355450"/>
            <a:ext cx="0" cy="14446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56495" name="Text Box 15"/>
          <p:cNvSpPr txBox="1">
            <a:spLocks noChangeArrowheads="1"/>
          </p:cNvSpPr>
          <p:nvPr/>
        </p:nvSpPr>
        <p:spPr bwMode="auto">
          <a:xfrm>
            <a:off x="8171993" y="5852212"/>
            <a:ext cx="12121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/>
              <a:t>八核</a:t>
            </a:r>
            <a:r>
              <a:rPr lang="en-US" altLang="zh-CN" sz="1400" dirty="0"/>
              <a:t>-</a:t>
            </a:r>
            <a:r>
              <a:rPr lang="zh-CN" altLang="en-US" sz="1400" dirty="0"/>
              <a:t>十核</a:t>
            </a:r>
            <a:endParaRPr lang="en-US" altLang="zh-CN" sz="1400" dirty="0"/>
          </a:p>
          <a:p>
            <a:pPr algn="ctr"/>
            <a:r>
              <a:rPr lang="en-US" altLang="zh-CN" sz="1400" dirty="0"/>
              <a:t>CORE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 </a:t>
            </a:r>
            <a:r>
              <a:rPr lang="zh-CN" altLang="en-US" sz="1400" dirty="0"/>
              <a:t>系列</a:t>
            </a:r>
          </a:p>
        </p:txBody>
      </p:sp>
      <p:pic>
        <p:nvPicPr>
          <p:cNvPr id="1556496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655" y="1911001"/>
            <a:ext cx="2158181" cy="211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56497" name="Text Box 17"/>
          <p:cNvSpPr txBox="1">
            <a:spLocks noChangeArrowheads="1"/>
          </p:cNvSpPr>
          <p:nvPr/>
        </p:nvSpPr>
        <p:spPr bwMode="auto">
          <a:xfrm>
            <a:off x="828681" y="6514199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/>
              <a:t>1974</a:t>
            </a:r>
          </a:p>
        </p:txBody>
      </p:sp>
      <p:sp>
        <p:nvSpPr>
          <p:cNvPr id="1556498" name="Line 18"/>
          <p:cNvSpPr>
            <a:spLocks noChangeShapeType="1"/>
          </p:cNvSpPr>
          <p:nvPr/>
        </p:nvSpPr>
        <p:spPr bwMode="auto">
          <a:xfrm>
            <a:off x="1117606" y="6342750"/>
            <a:ext cx="0" cy="14446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56499" name="Text Box 19"/>
          <p:cNvSpPr txBox="1">
            <a:spLocks noChangeArrowheads="1"/>
          </p:cNvSpPr>
          <p:nvPr/>
        </p:nvSpPr>
        <p:spPr bwMode="auto">
          <a:xfrm>
            <a:off x="581032" y="6009374"/>
            <a:ext cx="10207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/>
              <a:t>8086/8088</a:t>
            </a:r>
          </a:p>
        </p:txBody>
      </p:sp>
      <p:sp>
        <p:nvSpPr>
          <p:cNvPr id="1556500" name="Text Box 20"/>
          <p:cNvSpPr txBox="1">
            <a:spLocks noChangeArrowheads="1"/>
          </p:cNvSpPr>
          <p:nvPr/>
        </p:nvSpPr>
        <p:spPr bwMode="auto">
          <a:xfrm>
            <a:off x="1763719" y="6514199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/>
              <a:t>1982</a:t>
            </a:r>
          </a:p>
        </p:txBody>
      </p:sp>
      <p:sp>
        <p:nvSpPr>
          <p:cNvPr id="1556501" name="Line 21"/>
          <p:cNvSpPr>
            <a:spLocks noChangeShapeType="1"/>
          </p:cNvSpPr>
          <p:nvPr/>
        </p:nvSpPr>
        <p:spPr bwMode="auto">
          <a:xfrm>
            <a:off x="2052644" y="6342750"/>
            <a:ext cx="0" cy="14446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56502" name="Text Box 22"/>
          <p:cNvSpPr txBox="1">
            <a:spLocks noChangeArrowheads="1"/>
          </p:cNvSpPr>
          <p:nvPr/>
        </p:nvSpPr>
        <p:spPr bwMode="auto">
          <a:xfrm>
            <a:off x="1516070" y="6009374"/>
            <a:ext cx="10890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/>
              <a:t>Intel 80286</a:t>
            </a:r>
          </a:p>
        </p:txBody>
      </p:sp>
      <p:sp>
        <p:nvSpPr>
          <p:cNvPr id="1556503" name="Text Box 23"/>
          <p:cNvSpPr txBox="1">
            <a:spLocks noChangeArrowheads="1"/>
          </p:cNvSpPr>
          <p:nvPr/>
        </p:nvSpPr>
        <p:spPr bwMode="auto">
          <a:xfrm>
            <a:off x="2763844" y="6514199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/>
              <a:t>1985</a:t>
            </a:r>
          </a:p>
        </p:txBody>
      </p:sp>
      <p:sp>
        <p:nvSpPr>
          <p:cNvPr id="1556504" name="Line 24"/>
          <p:cNvSpPr>
            <a:spLocks noChangeShapeType="1"/>
          </p:cNvSpPr>
          <p:nvPr/>
        </p:nvSpPr>
        <p:spPr bwMode="auto">
          <a:xfrm>
            <a:off x="3052769" y="6342750"/>
            <a:ext cx="0" cy="14446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56505" name="Text Box 25"/>
          <p:cNvSpPr txBox="1">
            <a:spLocks noChangeArrowheads="1"/>
          </p:cNvSpPr>
          <p:nvPr/>
        </p:nvSpPr>
        <p:spPr bwMode="auto">
          <a:xfrm>
            <a:off x="2516195" y="6009374"/>
            <a:ext cx="10890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/>
              <a:t>Intel 80386</a:t>
            </a:r>
          </a:p>
        </p:txBody>
      </p:sp>
      <p:sp>
        <p:nvSpPr>
          <p:cNvPr id="1556506" name="Text Box 26"/>
          <p:cNvSpPr txBox="1">
            <a:spLocks noChangeArrowheads="1"/>
          </p:cNvSpPr>
          <p:nvPr/>
        </p:nvSpPr>
        <p:spPr bwMode="auto">
          <a:xfrm>
            <a:off x="3779844" y="6514199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/>
              <a:t>1989</a:t>
            </a:r>
          </a:p>
        </p:txBody>
      </p:sp>
      <p:sp>
        <p:nvSpPr>
          <p:cNvPr id="1556507" name="Line 27"/>
          <p:cNvSpPr>
            <a:spLocks noChangeShapeType="1"/>
          </p:cNvSpPr>
          <p:nvPr/>
        </p:nvSpPr>
        <p:spPr bwMode="auto">
          <a:xfrm>
            <a:off x="4068769" y="6342750"/>
            <a:ext cx="0" cy="14446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56508" name="Text Box 28"/>
          <p:cNvSpPr txBox="1">
            <a:spLocks noChangeArrowheads="1"/>
          </p:cNvSpPr>
          <p:nvPr/>
        </p:nvSpPr>
        <p:spPr bwMode="auto">
          <a:xfrm>
            <a:off x="3532195" y="6009374"/>
            <a:ext cx="10890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/>
              <a:t>Intel 80486</a:t>
            </a:r>
          </a:p>
        </p:txBody>
      </p:sp>
      <p:sp>
        <p:nvSpPr>
          <p:cNvPr id="1556509" name="Text Box 29"/>
          <p:cNvSpPr txBox="1">
            <a:spLocks noChangeArrowheads="1"/>
          </p:cNvSpPr>
          <p:nvPr/>
        </p:nvSpPr>
        <p:spPr bwMode="auto">
          <a:xfrm>
            <a:off x="4768856" y="6530074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/>
              <a:t>1993</a:t>
            </a:r>
          </a:p>
        </p:txBody>
      </p:sp>
      <p:sp>
        <p:nvSpPr>
          <p:cNvPr id="1556510" name="Line 30"/>
          <p:cNvSpPr>
            <a:spLocks noChangeShapeType="1"/>
          </p:cNvSpPr>
          <p:nvPr/>
        </p:nvSpPr>
        <p:spPr bwMode="auto">
          <a:xfrm>
            <a:off x="5057781" y="6358625"/>
            <a:ext cx="0" cy="14446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56511" name="Text Box 31"/>
          <p:cNvSpPr txBox="1">
            <a:spLocks noChangeArrowheads="1"/>
          </p:cNvSpPr>
          <p:nvPr/>
        </p:nvSpPr>
        <p:spPr bwMode="auto">
          <a:xfrm>
            <a:off x="4521206" y="6025249"/>
            <a:ext cx="8842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/>
              <a:t>Pentium</a:t>
            </a:r>
          </a:p>
        </p:txBody>
      </p:sp>
      <p:sp>
        <p:nvSpPr>
          <p:cNvPr id="1556512" name="Text Box 32"/>
          <p:cNvSpPr txBox="1">
            <a:spLocks noChangeArrowheads="1"/>
          </p:cNvSpPr>
          <p:nvPr/>
        </p:nvSpPr>
        <p:spPr bwMode="auto">
          <a:xfrm>
            <a:off x="5580069" y="6530074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/>
              <a:t>1997</a:t>
            </a:r>
          </a:p>
        </p:txBody>
      </p:sp>
      <p:sp>
        <p:nvSpPr>
          <p:cNvPr id="1556513" name="Line 33"/>
          <p:cNvSpPr>
            <a:spLocks noChangeShapeType="1"/>
          </p:cNvSpPr>
          <p:nvPr/>
        </p:nvSpPr>
        <p:spPr bwMode="auto">
          <a:xfrm>
            <a:off x="5868994" y="6358625"/>
            <a:ext cx="0" cy="14446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56514" name="Text Box 34"/>
          <p:cNvSpPr txBox="1">
            <a:spLocks noChangeArrowheads="1"/>
          </p:cNvSpPr>
          <p:nvPr/>
        </p:nvSpPr>
        <p:spPr bwMode="auto">
          <a:xfrm>
            <a:off x="5332420" y="6025249"/>
            <a:ext cx="1031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/>
              <a:t>Pentium II</a:t>
            </a:r>
          </a:p>
        </p:txBody>
      </p:sp>
      <p:pic>
        <p:nvPicPr>
          <p:cNvPr id="1556516" name="Picture 3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904" y="1909414"/>
            <a:ext cx="1603342" cy="2118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圆角矩形 73">
            <a:extLst>
              <a:ext uri="{FF2B5EF4-FFF2-40B4-BE49-F238E27FC236}">
                <a16:creationId xmlns:a16="http://schemas.microsoft.com/office/drawing/2014/main" id="{0273B5EE-8867-4BDE-BD67-341EFCC75DD8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(9)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微处理器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计算机系统的核心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FB20DDB-B0D0-4E6D-961C-91E423DF508D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电子自动计算的发展历程</a:t>
            </a:r>
          </a:p>
        </p:txBody>
      </p:sp>
      <p:sp>
        <p:nvSpPr>
          <p:cNvPr id="4" name="Text Box 13">
            <a:extLst>
              <a:ext uri="{FF2B5EF4-FFF2-40B4-BE49-F238E27FC236}">
                <a16:creationId xmlns:a16="http://schemas.microsoft.com/office/drawing/2014/main" id="{722A1873-B728-43CB-B1D0-9C9582341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7129" y="6512867"/>
            <a:ext cx="577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dirty="0"/>
              <a:t>2020</a:t>
            </a:r>
          </a:p>
        </p:txBody>
      </p:sp>
      <p:sp>
        <p:nvSpPr>
          <p:cNvPr id="5" name="Line 14">
            <a:extLst>
              <a:ext uri="{FF2B5EF4-FFF2-40B4-BE49-F238E27FC236}">
                <a16:creationId xmlns:a16="http://schemas.microsoft.com/office/drawing/2014/main" id="{FFB7690B-6454-4EC2-AEB7-262B9E38EA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6054" y="6341418"/>
            <a:ext cx="0" cy="14446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 Box 15">
            <a:extLst>
              <a:ext uri="{FF2B5EF4-FFF2-40B4-BE49-F238E27FC236}">
                <a16:creationId xmlns:a16="http://schemas.microsoft.com/office/drawing/2014/main" id="{39A31068-F3F3-42FC-980D-70B847035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5574" y="5852212"/>
            <a:ext cx="10823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/>
              <a:t>更多核</a:t>
            </a:r>
            <a:endParaRPr lang="en-US" altLang="zh-CN" sz="1400" dirty="0"/>
          </a:p>
          <a:p>
            <a:pPr algn="ctr"/>
            <a:r>
              <a:rPr lang="zh-CN" altLang="en-US" sz="1400" dirty="0"/>
              <a:t>更多智能化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17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6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6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56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56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56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56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531" name="Text Box 3"/>
          <p:cNvSpPr txBox="1">
            <a:spLocks noChangeArrowheads="1"/>
          </p:cNvSpPr>
          <p:nvPr/>
        </p:nvSpPr>
        <p:spPr bwMode="auto">
          <a:xfrm>
            <a:off x="654097" y="1940991"/>
            <a:ext cx="141577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存储设备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（存储）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D209AE0E-8E17-4E1B-8C86-BED2B68FF0EC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存储器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计算机系统的核心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BB3623C-46D2-4EA5-9419-68369E86EE9D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电子自动计算的发展历程</a:t>
            </a:r>
          </a:p>
        </p:txBody>
      </p:sp>
      <p:sp>
        <p:nvSpPr>
          <p:cNvPr id="1558530" name="Text Box 2"/>
          <p:cNvSpPr txBox="1">
            <a:spLocks noChangeArrowheads="1"/>
          </p:cNvSpPr>
          <p:nvPr/>
        </p:nvSpPr>
        <p:spPr bwMode="auto">
          <a:xfrm>
            <a:off x="2355163" y="2200536"/>
            <a:ext cx="54276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endParaRPr lang="en-US" altLang="zh-CN" sz="1800" b="0">
              <a:ea typeface="华文宋体" panose="02010600040101010101" pitchFamily="2" charset="-122"/>
            </a:endParaRPr>
          </a:p>
        </p:txBody>
      </p:sp>
      <p:sp>
        <p:nvSpPr>
          <p:cNvPr id="1558532" name="Text Box 4"/>
          <p:cNvSpPr txBox="1">
            <a:spLocks noChangeArrowheads="1"/>
          </p:cNvSpPr>
          <p:nvPr/>
        </p:nvSpPr>
        <p:spPr bwMode="auto">
          <a:xfrm>
            <a:off x="3417200" y="6494724"/>
            <a:ext cx="1003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存储设备</a:t>
            </a:r>
            <a:endParaRPr lang="en-US" altLang="zh-CN">
              <a:solidFill>
                <a:schemeClr val="accent2"/>
              </a:solidFill>
            </a:endParaRPr>
          </a:p>
        </p:txBody>
      </p:sp>
      <p:grpSp>
        <p:nvGrpSpPr>
          <p:cNvPr id="1558533" name="Group 5"/>
          <p:cNvGrpSpPr>
            <a:grpSpLocks/>
          </p:cNvGrpSpPr>
          <p:nvPr/>
        </p:nvGrpSpPr>
        <p:grpSpPr bwMode="auto">
          <a:xfrm>
            <a:off x="2412313" y="2051311"/>
            <a:ext cx="8296276" cy="4679950"/>
            <a:chOff x="177" y="1068"/>
            <a:chExt cx="5226" cy="2948"/>
          </a:xfrm>
        </p:grpSpPr>
        <p:sp>
          <p:nvSpPr>
            <p:cNvPr id="1558534" name="Line 6"/>
            <p:cNvSpPr>
              <a:spLocks noChangeShapeType="1"/>
            </p:cNvSpPr>
            <p:nvPr/>
          </p:nvSpPr>
          <p:spPr bwMode="auto">
            <a:xfrm>
              <a:off x="402" y="3790"/>
              <a:ext cx="4808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8535" name="Line 7"/>
            <p:cNvSpPr>
              <a:spLocks noChangeShapeType="1"/>
            </p:cNvSpPr>
            <p:nvPr/>
          </p:nvSpPr>
          <p:spPr bwMode="auto">
            <a:xfrm flipV="1">
              <a:off x="402" y="1068"/>
              <a:ext cx="0" cy="272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8536" name="Text Box 8"/>
            <p:cNvSpPr txBox="1">
              <a:spLocks noChangeArrowheads="1"/>
            </p:cNvSpPr>
            <p:nvPr/>
          </p:nvSpPr>
          <p:spPr bwMode="auto">
            <a:xfrm>
              <a:off x="5029" y="3804"/>
              <a:ext cx="37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rgbClr val="CC0000"/>
                  </a:solidFill>
                </a:rPr>
                <a:t>类别</a:t>
              </a:r>
            </a:p>
          </p:txBody>
        </p:sp>
        <p:sp>
          <p:nvSpPr>
            <p:cNvPr id="1558537" name="Text Box 9"/>
            <p:cNvSpPr txBox="1">
              <a:spLocks noChangeArrowheads="1"/>
            </p:cNvSpPr>
            <p:nvPr/>
          </p:nvSpPr>
          <p:spPr bwMode="auto">
            <a:xfrm>
              <a:off x="177" y="1159"/>
              <a:ext cx="271" cy="5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r>
                <a:rPr lang="zh-CN" altLang="en-US">
                  <a:solidFill>
                    <a:srgbClr val="CC0000"/>
                  </a:solidFill>
                </a:rPr>
                <a:t>发展水平</a:t>
              </a:r>
              <a:endParaRPr lang="en-US" altLang="zh-CN">
                <a:solidFill>
                  <a:srgbClr val="CC0000"/>
                </a:solidFill>
              </a:endParaRPr>
            </a:p>
          </p:txBody>
        </p:sp>
      </p:grpSp>
      <p:sp>
        <p:nvSpPr>
          <p:cNvPr id="1558538" name="Line 10"/>
          <p:cNvSpPr>
            <a:spLocks noChangeShapeType="1"/>
          </p:cNvSpPr>
          <p:nvPr/>
        </p:nvSpPr>
        <p:spPr bwMode="auto">
          <a:xfrm flipV="1">
            <a:off x="3933138" y="2344999"/>
            <a:ext cx="0" cy="4013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58539" name="Text Box 11"/>
          <p:cNvSpPr txBox="1">
            <a:spLocks noChangeArrowheads="1"/>
          </p:cNvSpPr>
          <p:nvPr/>
        </p:nvSpPr>
        <p:spPr bwMode="auto">
          <a:xfrm>
            <a:off x="2875863" y="3064137"/>
            <a:ext cx="2214562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chemeClr val="accent2"/>
                </a:solidFill>
              </a:rPr>
              <a:t>固态硬盘</a:t>
            </a:r>
            <a:endParaRPr lang="en-US" altLang="zh-CN">
              <a:solidFill>
                <a:schemeClr val="accent2"/>
              </a:solidFill>
            </a:endParaRPr>
          </a:p>
          <a:p>
            <a:pPr algn="ctr"/>
            <a:r>
              <a:rPr lang="en-US" altLang="zh-CN">
                <a:solidFill>
                  <a:schemeClr val="accent2"/>
                </a:solidFill>
              </a:rPr>
              <a:t>USB Removable disk</a:t>
            </a:r>
          </a:p>
        </p:txBody>
      </p:sp>
      <p:sp>
        <p:nvSpPr>
          <p:cNvPr id="1558540" name="Text Box 12"/>
          <p:cNvSpPr txBox="1">
            <a:spLocks noChangeArrowheads="1"/>
          </p:cNvSpPr>
          <p:nvPr/>
        </p:nvSpPr>
        <p:spPr bwMode="auto">
          <a:xfrm>
            <a:off x="3394975" y="3664211"/>
            <a:ext cx="11763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accent2"/>
                </a:solidFill>
              </a:rPr>
              <a:t>FlashRAM</a:t>
            </a:r>
          </a:p>
        </p:txBody>
      </p:sp>
      <p:sp>
        <p:nvSpPr>
          <p:cNvPr id="1558541" name="Text Box 13"/>
          <p:cNvSpPr txBox="1">
            <a:spLocks noChangeArrowheads="1"/>
          </p:cNvSpPr>
          <p:nvPr/>
        </p:nvSpPr>
        <p:spPr bwMode="auto">
          <a:xfrm>
            <a:off x="3015563" y="5608899"/>
            <a:ext cx="1936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磁带</a:t>
            </a:r>
            <a:r>
              <a:rPr lang="en-US" altLang="zh-CN">
                <a:solidFill>
                  <a:schemeClr val="accent2"/>
                </a:solidFill>
              </a:rPr>
              <a:t>/</a:t>
            </a:r>
            <a:r>
              <a:rPr lang="zh-CN" altLang="en-US">
                <a:solidFill>
                  <a:schemeClr val="accent2"/>
                </a:solidFill>
              </a:rPr>
              <a:t>磁芯</a:t>
            </a:r>
            <a:r>
              <a:rPr lang="en-US" altLang="zh-CN">
                <a:solidFill>
                  <a:schemeClr val="accent2"/>
                </a:solidFill>
              </a:rPr>
              <a:t>/</a:t>
            </a:r>
            <a:r>
              <a:rPr lang="zh-CN" altLang="en-US">
                <a:solidFill>
                  <a:schemeClr val="accent2"/>
                </a:solidFill>
              </a:rPr>
              <a:t>磁鼓存储</a:t>
            </a:r>
            <a:endParaRPr lang="en-US" altLang="zh-CN">
              <a:solidFill>
                <a:schemeClr val="accent2"/>
              </a:solidFill>
            </a:endParaRPr>
          </a:p>
        </p:txBody>
      </p:sp>
      <p:sp>
        <p:nvSpPr>
          <p:cNvPr id="1558542" name="Text Box 14"/>
          <p:cNvSpPr txBox="1">
            <a:spLocks noChangeArrowheads="1"/>
          </p:cNvSpPr>
          <p:nvPr/>
        </p:nvSpPr>
        <p:spPr bwMode="auto">
          <a:xfrm>
            <a:off x="2902851" y="4743711"/>
            <a:ext cx="2163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磁盘存储</a:t>
            </a:r>
            <a:r>
              <a:rPr lang="en-US" altLang="zh-CN">
                <a:solidFill>
                  <a:schemeClr val="accent2"/>
                </a:solidFill>
              </a:rPr>
              <a:t>(</a:t>
            </a:r>
            <a:r>
              <a:rPr lang="zh-CN" altLang="en-US">
                <a:solidFill>
                  <a:schemeClr val="accent2"/>
                </a:solidFill>
              </a:rPr>
              <a:t>硬盘与软盘</a:t>
            </a:r>
            <a:r>
              <a:rPr lang="en-US" altLang="zh-CN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58543" name="Text Box 15"/>
          <p:cNvSpPr txBox="1">
            <a:spLocks noChangeArrowheads="1"/>
          </p:cNvSpPr>
          <p:nvPr/>
        </p:nvSpPr>
        <p:spPr bwMode="auto">
          <a:xfrm>
            <a:off x="3025089" y="4067437"/>
            <a:ext cx="22383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光盘存储</a:t>
            </a:r>
            <a:r>
              <a:rPr lang="en-US" altLang="zh-CN">
                <a:solidFill>
                  <a:schemeClr val="accent2"/>
                </a:solidFill>
              </a:rPr>
              <a:t>(CD-ROM, CD R/W, DVD)</a:t>
            </a:r>
          </a:p>
        </p:txBody>
      </p:sp>
      <p:sp>
        <p:nvSpPr>
          <p:cNvPr id="1558544" name="Text Box 16"/>
          <p:cNvSpPr txBox="1">
            <a:spLocks noChangeArrowheads="1"/>
          </p:cNvSpPr>
          <p:nvPr/>
        </p:nvSpPr>
        <p:spPr bwMode="auto">
          <a:xfrm>
            <a:off x="3482288" y="5958149"/>
            <a:ext cx="1003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汞延迟线</a:t>
            </a:r>
            <a:endParaRPr lang="en-US" altLang="zh-CN">
              <a:solidFill>
                <a:schemeClr val="accent2"/>
              </a:solidFill>
            </a:endParaRPr>
          </a:p>
        </p:txBody>
      </p:sp>
      <p:sp>
        <p:nvSpPr>
          <p:cNvPr id="1558545" name="Text Box 17"/>
          <p:cNvSpPr txBox="1">
            <a:spLocks noChangeArrowheads="1"/>
          </p:cNvSpPr>
          <p:nvPr/>
        </p:nvSpPr>
        <p:spPr bwMode="auto">
          <a:xfrm>
            <a:off x="3044138" y="2633924"/>
            <a:ext cx="1879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纳米存储</a:t>
            </a:r>
            <a:r>
              <a:rPr lang="en-US" altLang="zh-CN">
                <a:solidFill>
                  <a:schemeClr val="accent2"/>
                </a:solidFill>
              </a:rPr>
              <a:t>/</a:t>
            </a:r>
            <a:r>
              <a:rPr lang="zh-CN" altLang="en-US">
                <a:solidFill>
                  <a:schemeClr val="accent2"/>
                </a:solidFill>
              </a:rPr>
              <a:t>量子存储</a:t>
            </a:r>
            <a:endParaRPr lang="en-US" altLang="zh-CN">
              <a:solidFill>
                <a:schemeClr val="accent2"/>
              </a:solidFill>
            </a:endParaRPr>
          </a:p>
        </p:txBody>
      </p:sp>
      <p:sp>
        <p:nvSpPr>
          <p:cNvPr id="1558546" name="Text Box 18"/>
          <p:cNvSpPr txBox="1">
            <a:spLocks noChangeArrowheads="1"/>
          </p:cNvSpPr>
          <p:nvPr/>
        </p:nvSpPr>
        <p:spPr bwMode="auto">
          <a:xfrm>
            <a:off x="2815539" y="5177099"/>
            <a:ext cx="23383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半导体存储</a:t>
            </a:r>
            <a:r>
              <a:rPr lang="en-US" altLang="zh-CN">
                <a:solidFill>
                  <a:schemeClr val="accent2"/>
                </a:solidFill>
              </a:rPr>
              <a:t>(ROM/RAM)</a:t>
            </a:r>
          </a:p>
        </p:txBody>
      </p:sp>
      <p:sp>
        <p:nvSpPr>
          <p:cNvPr id="1558547" name="Text Box 19"/>
          <p:cNvSpPr txBox="1">
            <a:spLocks noChangeArrowheads="1"/>
          </p:cNvSpPr>
          <p:nvPr/>
        </p:nvSpPr>
        <p:spPr bwMode="auto">
          <a:xfrm>
            <a:off x="5839725" y="2560900"/>
            <a:ext cx="2159000" cy="199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buFontTx/>
              <a:buChar char="•"/>
            </a:pPr>
            <a:r>
              <a:rPr lang="zh-CN" altLang="en-US"/>
              <a:t>体积越来越小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zh-CN" altLang="en-US"/>
              <a:t>容量越来越大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zh-CN" altLang="en-US"/>
              <a:t>访问速度越来越快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zh-CN" altLang="en-US"/>
              <a:t>可靠性越来越高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zh-CN" altLang="en-US"/>
              <a:t>功耗越来越低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zh-CN" altLang="en-US"/>
              <a:t>持久性越来越好</a:t>
            </a:r>
            <a:endParaRPr lang="en-US" altLang="zh-CN"/>
          </a:p>
        </p:txBody>
      </p:sp>
      <p:grpSp>
        <p:nvGrpSpPr>
          <p:cNvPr id="1558548" name="Group 20"/>
          <p:cNvGrpSpPr>
            <a:grpSpLocks/>
          </p:cNvGrpSpPr>
          <p:nvPr/>
        </p:nvGrpSpPr>
        <p:grpSpPr bwMode="auto">
          <a:xfrm>
            <a:off x="8594038" y="1624275"/>
            <a:ext cx="2430462" cy="1500187"/>
            <a:chOff x="4071" y="799"/>
            <a:chExt cx="1531" cy="945"/>
          </a:xfrm>
        </p:grpSpPr>
        <p:pic>
          <p:nvPicPr>
            <p:cNvPr id="1558549" name="Picture 2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8" y="799"/>
              <a:ext cx="1043" cy="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58550" name="Rectangle 22"/>
            <p:cNvSpPr>
              <a:spLocks noChangeArrowheads="1"/>
            </p:cNvSpPr>
            <p:nvPr/>
          </p:nvSpPr>
          <p:spPr bwMode="auto">
            <a:xfrm>
              <a:off x="4071" y="1532"/>
              <a:ext cx="153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/>
                <a:t>DRAM</a:t>
              </a:r>
              <a:r>
                <a:rPr lang="zh-CN" altLang="en-US"/>
                <a:t>半导体存储器芯片</a:t>
              </a:r>
              <a:endParaRPr lang="en-US" altLang="zh-CN"/>
            </a:p>
          </p:txBody>
        </p:sp>
      </p:grpSp>
      <p:grpSp>
        <p:nvGrpSpPr>
          <p:cNvPr id="1558551" name="Group 23"/>
          <p:cNvGrpSpPr>
            <a:grpSpLocks/>
          </p:cNvGrpSpPr>
          <p:nvPr/>
        </p:nvGrpSpPr>
        <p:grpSpPr bwMode="auto">
          <a:xfrm>
            <a:off x="9238561" y="4997713"/>
            <a:ext cx="1806574" cy="1381126"/>
            <a:chOff x="4295" y="2924"/>
            <a:chExt cx="1138" cy="870"/>
          </a:xfrm>
        </p:grpSpPr>
        <p:pic>
          <p:nvPicPr>
            <p:cNvPr id="1558552" name="Picture 2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" y="2924"/>
              <a:ext cx="1068" cy="6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58553" name="Rectangle 25"/>
            <p:cNvSpPr>
              <a:spLocks noChangeArrowheads="1"/>
            </p:cNvSpPr>
            <p:nvPr/>
          </p:nvSpPr>
          <p:spPr bwMode="auto">
            <a:xfrm>
              <a:off x="4295" y="3581"/>
              <a:ext cx="113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/>
                <a:t>FlashRAM</a:t>
              </a:r>
              <a:r>
                <a:rPr lang="zh-CN" altLang="en-US"/>
                <a:t>存储器</a:t>
              </a:r>
            </a:p>
          </p:txBody>
        </p:sp>
      </p:grpSp>
      <p:grpSp>
        <p:nvGrpSpPr>
          <p:cNvPr id="1558554" name="Group 26"/>
          <p:cNvGrpSpPr>
            <a:grpSpLocks/>
          </p:cNvGrpSpPr>
          <p:nvPr/>
        </p:nvGrpSpPr>
        <p:grpSpPr bwMode="auto">
          <a:xfrm>
            <a:off x="9902139" y="3064136"/>
            <a:ext cx="1265237" cy="1804988"/>
            <a:chOff x="4805" y="1706"/>
            <a:chExt cx="797" cy="1137"/>
          </a:xfrm>
        </p:grpSpPr>
        <p:pic>
          <p:nvPicPr>
            <p:cNvPr id="1558555" name="Picture 2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5" y="1706"/>
              <a:ext cx="797" cy="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58556" name="Rectangle 28"/>
            <p:cNvSpPr>
              <a:spLocks noChangeArrowheads="1"/>
            </p:cNvSpPr>
            <p:nvPr/>
          </p:nvSpPr>
          <p:spPr bwMode="auto">
            <a:xfrm>
              <a:off x="4943" y="2631"/>
              <a:ext cx="52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/>
                <a:t>U-Disk</a:t>
              </a:r>
              <a:endParaRPr lang="zh-CN" altLang="en-US"/>
            </a:p>
          </p:txBody>
        </p:sp>
      </p:grpSp>
      <p:grpSp>
        <p:nvGrpSpPr>
          <p:cNvPr id="1558557" name="Group 29"/>
          <p:cNvGrpSpPr>
            <a:grpSpLocks/>
          </p:cNvGrpSpPr>
          <p:nvPr/>
        </p:nvGrpSpPr>
        <p:grpSpPr bwMode="auto">
          <a:xfrm>
            <a:off x="8625788" y="3191137"/>
            <a:ext cx="1173162" cy="1673225"/>
            <a:chOff x="4091" y="1786"/>
            <a:chExt cx="739" cy="1054"/>
          </a:xfrm>
        </p:grpSpPr>
        <p:pic>
          <p:nvPicPr>
            <p:cNvPr id="1558558" name="Picture 3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1" y="1786"/>
              <a:ext cx="739" cy="8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58559" name="Rectangle 31"/>
            <p:cNvSpPr>
              <a:spLocks noChangeArrowheads="1"/>
            </p:cNvSpPr>
            <p:nvPr/>
          </p:nvSpPr>
          <p:spPr bwMode="auto">
            <a:xfrm>
              <a:off x="4145" y="2628"/>
              <a:ext cx="63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/>
                <a:t>固态硬盘</a:t>
              </a:r>
              <a:endParaRPr lang="en-US" altLang="zh-CN"/>
            </a:p>
          </p:txBody>
        </p:sp>
      </p:grpSp>
      <p:pic>
        <p:nvPicPr>
          <p:cNvPr id="1558560" name="Picture 3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964" y="5008824"/>
            <a:ext cx="1584325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58561" name="Group 33"/>
          <p:cNvGrpSpPr>
            <a:grpSpLocks/>
          </p:cNvGrpSpPr>
          <p:nvPr/>
        </p:nvGrpSpPr>
        <p:grpSpPr bwMode="auto">
          <a:xfrm>
            <a:off x="5119000" y="4792927"/>
            <a:ext cx="1219200" cy="1585913"/>
            <a:chOff x="2004" y="3022"/>
            <a:chExt cx="768" cy="999"/>
          </a:xfrm>
        </p:grpSpPr>
        <p:pic>
          <p:nvPicPr>
            <p:cNvPr id="1558562" name="Picture 34" descr="Magnetic Core Memory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9" y="3022"/>
              <a:ext cx="725" cy="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8563" name="Rectangle 35"/>
            <p:cNvSpPr>
              <a:spLocks noChangeArrowheads="1"/>
            </p:cNvSpPr>
            <p:nvPr/>
          </p:nvSpPr>
          <p:spPr bwMode="auto">
            <a:xfrm>
              <a:off x="2004" y="3808"/>
              <a:ext cx="76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rgbClr val="FF5050"/>
                  </a:solidFill>
                  <a:latin typeface="宋体" panose="02010600030101010101" pitchFamily="2" charset="-122"/>
                </a:rPr>
                <a:t>磁芯存储器</a:t>
              </a:r>
              <a:endParaRPr lang="en-US" altLang="zh-CN">
                <a:solidFill>
                  <a:srgbClr val="FF5050"/>
                </a:solidFill>
                <a:latin typeface="宋体" panose="02010600030101010101" pitchFamily="2" charset="-122"/>
              </a:endParaRPr>
            </a:p>
          </p:txBody>
        </p:sp>
      </p:grpSp>
      <p:pic>
        <p:nvPicPr>
          <p:cNvPr id="1558564" name="Picture 36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876" y="4937386"/>
            <a:ext cx="1222375" cy="122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879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8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8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58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58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58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58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58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58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58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58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58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58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58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58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58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58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58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58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58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58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58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58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58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58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58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58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58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58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58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58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58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558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58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58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58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58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558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558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8532" grpId="0"/>
      <p:bldP spid="1558539" grpId="0"/>
      <p:bldP spid="1558540" grpId="0"/>
      <p:bldP spid="1558541" grpId="0"/>
      <p:bldP spid="1558542" grpId="0"/>
      <p:bldP spid="1558543" grpId="0"/>
      <p:bldP spid="1558544" grpId="0"/>
      <p:bldP spid="1558545" grpId="0"/>
      <p:bldP spid="1558546" grpId="0"/>
      <p:bldP spid="15585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8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702" y="4684525"/>
            <a:ext cx="3529013" cy="205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08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515" y="1948999"/>
            <a:ext cx="2339975" cy="283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008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602" y="1948999"/>
            <a:ext cx="2036763" cy="271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0083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01" y="4657536"/>
            <a:ext cx="3201988" cy="2332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00838" name="Picture 7" descr="DSCN388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76" y="1966461"/>
            <a:ext cx="3386138" cy="1951299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0839" name="Picture 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502" y="2949386"/>
            <a:ext cx="3889375" cy="38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圆角矩形 73">
            <a:extLst>
              <a:ext uri="{FF2B5EF4-FFF2-40B4-BE49-F238E27FC236}">
                <a16:creationId xmlns:a16="http://schemas.microsoft.com/office/drawing/2014/main" id="{E01F4E05-E9BF-47BA-8D07-1CCE605AE707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(2)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形形色色的计算机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A84BC4B-DDEE-48C5-8BB3-53A32B7865EF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为什么要学习本课程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578" name="Text Box 2"/>
          <p:cNvSpPr txBox="1">
            <a:spLocks noChangeArrowheads="1"/>
          </p:cNvSpPr>
          <p:nvPr/>
        </p:nvSpPr>
        <p:spPr bwMode="auto">
          <a:xfrm>
            <a:off x="1535042" y="2327275"/>
            <a:ext cx="542766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endParaRPr lang="en-US" altLang="zh-CN" sz="1800" b="0">
              <a:ea typeface="华文宋体" panose="02010600040101010101" pitchFamily="2" charset="-122"/>
            </a:endParaRPr>
          </a:p>
        </p:txBody>
      </p:sp>
      <p:sp>
        <p:nvSpPr>
          <p:cNvPr id="1560579" name="Text Box 3"/>
          <p:cNvSpPr txBox="1">
            <a:spLocks noChangeArrowheads="1"/>
          </p:cNvSpPr>
          <p:nvPr/>
        </p:nvSpPr>
        <p:spPr bwMode="auto">
          <a:xfrm>
            <a:off x="4756079" y="6513513"/>
            <a:ext cx="1003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/>
              <a:t>输入设</a:t>
            </a:r>
            <a:r>
              <a:rPr lang="zh-CN" altLang="en-US"/>
              <a:t>备</a:t>
            </a:r>
            <a:endParaRPr lang="en-US" altLang="zh-CN"/>
          </a:p>
        </p:txBody>
      </p:sp>
      <p:grpSp>
        <p:nvGrpSpPr>
          <p:cNvPr id="1560580" name="Group 4"/>
          <p:cNvGrpSpPr>
            <a:grpSpLocks/>
          </p:cNvGrpSpPr>
          <p:nvPr/>
        </p:nvGrpSpPr>
        <p:grpSpPr bwMode="auto">
          <a:xfrm>
            <a:off x="1781104" y="2178050"/>
            <a:ext cx="8296276" cy="4679950"/>
            <a:chOff x="177" y="1068"/>
            <a:chExt cx="5226" cy="2948"/>
          </a:xfrm>
        </p:grpSpPr>
        <p:sp>
          <p:nvSpPr>
            <p:cNvPr id="1560581" name="Line 5"/>
            <p:cNvSpPr>
              <a:spLocks noChangeShapeType="1"/>
            </p:cNvSpPr>
            <p:nvPr/>
          </p:nvSpPr>
          <p:spPr bwMode="auto">
            <a:xfrm>
              <a:off x="402" y="3790"/>
              <a:ext cx="4808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0582" name="Line 6"/>
            <p:cNvSpPr>
              <a:spLocks noChangeShapeType="1"/>
            </p:cNvSpPr>
            <p:nvPr/>
          </p:nvSpPr>
          <p:spPr bwMode="auto">
            <a:xfrm flipV="1">
              <a:off x="402" y="1068"/>
              <a:ext cx="0" cy="272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0583" name="Text Box 7"/>
            <p:cNvSpPr txBox="1">
              <a:spLocks noChangeArrowheads="1"/>
            </p:cNvSpPr>
            <p:nvPr/>
          </p:nvSpPr>
          <p:spPr bwMode="auto">
            <a:xfrm>
              <a:off x="5029" y="3804"/>
              <a:ext cx="37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rgbClr val="CC0000"/>
                  </a:solidFill>
                </a:rPr>
                <a:t>类别</a:t>
              </a:r>
            </a:p>
          </p:txBody>
        </p:sp>
        <p:sp>
          <p:nvSpPr>
            <p:cNvPr id="1560584" name="Text Box 8"/>
            <p:cNvSpPr txBox="1">
              <a:spLocks noChangeArrowheads="1"/>
            </p:cNvSpPr>
            <p:nvPr/>
          </p:nvSpPr>
          <p:spPr bwMode="auto">
            <a:xfrm>
              <a:off x="177" y="1159"/>
              <a:ext cx="271" cy="5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r>
                <a:rPr lang="zh-CN" altLang="en-US">
                  <a:solidFill>
                    <a:srgbClr val="CC0000"/>
                  </a:solidFill>
                </a:rPr>
                <a:t>发展水平</a:t>
              </a:r>
              <a:endParaRPr lang="en-US" altLang="zh-CN">
                <a:solidFill>
                  <a:srgbClr val="CC0000"/>
                </a:solidFill>
              </a:endParaRPr>
            </a:p>
          </p:txBody>
        </p:sp>
      </p:grpSp>
      <p:sp>
        <p:nvSpPr>
          <p:cNvPr id="1560585" name="Line 9"/>
          <p:cNvSpPr>
            <a:spLocks noChangeShapeType="1"/>
          </p:cNvSpPr>
          <p:nvPr/>
        </p:nvSpPr>
        <p:spPr bwMode="auto">
          <a:xfrm flipV="1">
            <a:off x="3914704" y="2490788"/>
            <a:ext cx="0" cy="4013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0586" name="Text Box 10"/>
          <p:cNvSpPr txBox="1">
            <a:spLocks noChangeArrowheads="1"/>
          </p:cNvSpPr>
          <p:nvPr/>
        </p:nvSpPr>
        <p:spPr bwMode="auto">
          <a:xfrm>
            <a:off x="3432105" y="5783264"/>
            <a:ext cx="102143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穿孔纸带</a:t>
            </a:r>
          </a:p>
          <a:p>
            <a:r>
              <a:rPr lang="en-US" altLang="zh-CN">
                <a:solidFill>
                  <a:schemeClr val="accent2"/>
                </a:solidFill>
              </a:rPr>
              <a:t>(0/1</a:t>
            </a:r>
            <a:r>
              <a:rPr lang="zh-CN" altLang="en-US">
                <a:solidFill>
                  <a:schemeClr val="accent2"/>
                </a:solidFill>
              </a:rPr>
              <a:t>输入</a:t>
            </a:r>
            <a:r>
              <a:rPr lang="en-US" altLang="zh-CN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60587" name="Text Box 11"/>
          <p:cNvSpPr txBox="1">
            <a:spLocks noChangeArrowheads="1"/>
          </p:cNvSpPr>
          <p:nvPr/>
        </p:nvSpPr>
        <p:spPr bwMode="auto">
          <a:xfrm>
            <a:off x="3349392" y="4919664"/>
            <a:ext cx="114967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/>
              <a:t>键盘输入</a:t>
            </a:r>
          </a:p>
          <a:p>
            <a:pPr algn="ctr"/>
            <a:r>
              <a:rPr lang="en-US" altLang="zh-CN">
                <a:solidFill>
                  <a:schemeClr val="accent2"/>
                </a:solidFill>
              </a:rPr>
              <a:t>(</a:t>
            </a:r>
            <a:r>
              <a:rPr lang="zh-CN" altLang="en-US">
                <a:solidFill>
                  <a:schemeClr val="accent2"/>
                </a:solidFill>
              </a:rPr>
              <a:t>符号输入</a:t>
            </a:r>
            <a:r>
              <a:rPr lang="en-US" altLang="zh-CN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60588" name="Text Box 12"/>
          <p:cNvSpPr txBox="1">
            <a:spLocks noChangeArrowheads="1"/>
          </p:cNvSpPr>
          <p:nvPr/>
        </p:nvSpPr>
        <p:spPr bwMode="auto">
          <a:xfrm>
            <a:off x="3423085" y="3906839"/>
            <a:ext cx="101181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/>
              <a:t>鼠标输入</a:t>
            </a:r>
          </a:p>
          <a:p>
            <a:pPr algn="ctr"/>
            <a:r>
              <a:rPr lang="en-US" altLang="zh-CN">
                <a:solidFill>
                  <a:schemeClr val="accent2"/>
                </a:solidFill>
              </a:rPr>
              <a:t>(</a:t>
            </a:r>
            <a:r>
              <a:rPr lang="zh-CN" altLang="en-US">
                <a:solidFill>
                  <a:schemeClr val="accent2"/>
                </a:solidFill>
              </a:rPr>
              <a:t>点输入</a:t>
            </a:r>
            <a:r>
              <a:rPr lang="en-US" altLang="zh-CN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60589" name="Text Box 13"/>
          <p:cNvSpPr txBox="1">
            <a:spLocks noChangeArrowheads="1"/>
          </p:cNvSpPr>
          <p:nvPr/>
        </p:nvSpPr>
        <p:spPr bwMode="auto">
          <a:xfrm>
            <a:off x="3039339" y="2759076"/>
            <a:ext cx="19078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/>
              <a:t>感知输入</a:t>
            </a:r>
          </a:p>
          <a:p>
            <a:pPr algn="ctr"/>
            <a:r>
              <a:rPr lang="en-US" altLang="zh-CN">
                <a:solidFill>
                  <a:schemeClr val="accent2"/>
                </a:solidFill>
              </a:rPr>
              <a:t>(</a:t>
            </a:r>
            <a:r>
              <a:rPr lang="zh-CN" altLang="en-US">
                <a:solidFill>
                  <a:schemeClr val="accent2"/>
                </a:solidFill>
              </a:rPr>
              <a:t>接触式感知输入</a:t>
            </a:r>
          </a:p>
          <a:p>
            <a:pPr algn="ctr"/>
            <a:r>
              <a:rPr lang="zh-CN" altLang="en-US">
                <a:solidFill>
                  <a:schemeClr val="accent2"/>
                </a:solidFill>
              </a:rPr>
              <a:t>非接触式感知输入</a:t>
            </a:r>
            <a:r>
              <a:rPr lang="en-US" altLang="zh-CN">
                <a:solidFill>
                  <a:schemeClr val="accent2"/>
                </a:solidFill>
              </a:rPr>
              <a:t>)</a:t>
            </a:r>
          </a:p>
        </p:txBody>
      </p:sp>
      <p:pic>
        <p:nvPicPr>
          <p:cNvPr id="1560590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455" y="4632325"/>
            <a:ext cx="2232025" cy="105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60591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405" y="4919664"/>
            <a:ext cx="738187" cy="152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60592" name="Picture 1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216" y="3119438"/>
            <a:ext cx="10541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60593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479" y="1966914"/>
            <a:ext cx="2665412" cy="13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60595" name="Group 19"/>
          <p:cNvGrpSpPr>
            <a:grpSpLocks/>
          </p:cNvGrpSpPr>
          <p:nvPr/>
        </p:nvGrpSpPr>
        <p:grpSpPr bwMode="auto">
          <a:xfrm>
            <a:off x="8448605" y="2903539"/>
            <a:ext cx="1984375" cy="1571625"/>
            <a:chOff x="4422" y="1616"/>
            <a:chExt cx="1250" cy="990"/>
          </a:xfrm>
        </p:grpSpPr>
        <p:pic>
          <p:nvPicPr>
            <p:cNvPr id="1560596" name="Picture 2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2" y="1616"/>
              <a:ext cx="806" cy="9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560597" name="Picture 2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" y="1706"/>
              <a:ext cx="433" cy="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2" name="圆角矩形 73">
            <a:extLst>
              <a:ext uri="{FF2B5EF4-FFF2-40B4-BE49-F238E27FC236}">
                <a16:creationId xmlns:a16="http://schemas.microsoft.com/office/drawing/2014/main" id="{50A7F2D9-376F-4204-8957-4DE71F64A6F8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(11)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输入设备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C28EFB8-6ACF-4624-8E87-637BD35745B6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电子自动计算的发展历程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955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0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0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60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60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60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60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60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60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60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60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60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60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60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60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60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60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60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60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60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60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60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60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60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60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0579" grpId="0"/>
      <p:bldP spid="1560586" grpId="0"/>
      <p:bldP spid="1560587" grpId="0"/>
      <p:bldP spid="1560588" grpId="0"/>
      <p:bldP spid="156058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626" name="Text Box 2"/>
          <p:cNvSpPr txBox="1">
            <a:spLocks noChangeArrowheads="1"/>
          </p:cNvSpPr>
          <p:nvPr/>
        </p:nvSpPr>
        <p:spPr bwMode="auto">
          <a:xfrm>
            <a:off x="1844701" y="2148574"/>
            <a:ext cx="542766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endParaRPr lang="en-US" altLang="zh-CN" sz="1800" b="0">
              <a:ea typeface="华文宋体" panose="02010600040101010101" pitchFamily="2" charset="-122"/>
            </a:endParaRPr>
          </a:p>
        </p:txBody>
      </p:sp>
      <p:sp>
        <p:nvSpPr>
          <p:cNvPr id="1562627" name="Text Box 3"/>
          <p:cNvSpPr txBox="1">
            <a:spLocks noChangeArrowheads="1"/>
          </p:cNvSpPr>
          <p:nvPr/>
        </p:nvSpPr>
        <p:spPr bwMode="auto">
          <a:xfrm>
            <a:off x="3375051" y="6320525"/>
            <a:ext cx="13684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0" lang="zh-CN" altLang="en-US">
                <a:solidFill>
                  <a:schemeClr val="accent2"/>
                </a:solidFill>
              </a:rPr>
              <a:t>输出设备</a:t>
            </a:r>
          </a:p>
          <a:p>
            <a:pPr algn="ctr"/>
            <a:r>
              <a:rPr kumimoji="0" lang="en-US" altLang="zh-CN">
                <a:solidFill>
                  <a:schemeClr val="accent2"/>
                </a:solidFill>
              </a:rPr>
              <a:t>(</a:t>
            </a:r>
            <a:r>
              <a:rPr kumimoji="0" lang="zh-CN" altLang="en-US">
                <a:solidFill>
                  <a:schemeClr val="accent2"/>
                </a:solidFill>
              </a:rPr>
              <a:t>显示器</a:t>
            </a:r>
            <a:r>
              <a:rPr kumimoji="0" lang="en-US" altLang="zh-CN">
                <a:solidFill>
                  <a:schemeClr val="accent2"/>
                </a:solidFill>
              </a:rPr>
              <a:t>)</a:t>
            </a:r>
            <a:endParaRPr lang="en-US" altLang="zh-CN">
              <a:solidFill>
                <a:schemeClr val="accent2"/>
              </a:solidFill>
            </a:endParaRPr>
          </a:p>
        </p:txBody>
      </p:sp>
      <p:grpSp>
        <p:nvGrpSpPr>
          <p:cNvPr id="1562628" name="Group 4"/>
          <p:cNvGrpSpPr>
            <a:grpSpLocks/>
          </p:cNvGrpSpPr>
          <p:nvPr/>
        </p:nvGrpSpPr>
        <p:grpSpPr bwMode="auto">
          <a:xfrm>
            <a:off x="2090763" y="1999349"/>
            <a:ext cx="8296276" cy="4679950"/>
            <a:chOff x="177" y="1068"/>
            <a:chExt cx="5226" cy="2948"/>
          </a:xfrm>
        </p:grpSpPr>
        <p:sp>
          <p:nvSpPr>
            <p:cNvPr id="1562629" name="Line 5"/>
            <p:cNvSpPr>
              <a:spLocks noChangeShapeType="1"/>
            </p:cNvSpPr>
            <p:nvPr/>
          </p:nvSpPr>
          <p:spPr bwMode="auto">
            <a:xfrm>
              <a:off x="402" y="3790"/>
              <a:ext cx="4808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2630" name="Line 6"/>
            <p:cNvSpPr>
              <a:spLocks noChangeShapeType="1"/>
            </p:cNvSpPr>
            <p:nvPr/>
          </p:nvSpPr>
          <p:spPr bwMode="auto">
            <a:xfrm flipV="1">
              <a:off x="402" y="1068"/>
              <a:ext cx="0" cy="272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2631" name="Text Box 7"/>
            <p:cNvSpPr txBox="1">
              <a:spLocks noChangeArrowheads="1"/>
            </p:cNvSpPr>
            <p:nvPr/>
          </p:nvSpPr>
          <p:spPr bwMode="auto">
            <a:xfrm>
              <a:off x="5029" y="3804"/>
              <a:ext cx="37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rgbClr val="CC0000"/>
                  </a:solidFill>
                </a:rPr>
                <a:t>类别</a:t>
              </a:r>
            </a:p>
          </p:txBody>
        </p:sp>
        <p:sp>
          <p:nvSpPr>
            <p:cNvPr id="1562632" name="Text Box 8"/>
            <p:cNvSpPr txBox="1">
              <a:spLocks noChangeArrowheads="1"/>
            </p:cNvSpPr>
            <p:nvPr/>
          </p:nvSpPr>
          <p:spPr bwMode="auto">
            <a:xfrm>
              <a:off x="177" y="1159"/>
              <a:ext cx="271" cy="5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r>
                <a:rPr lang="zh-CN" altLang="en-US">
                  <a:solidFill>
                    <a:srgbClr val="CC0000"/>
                  </a:solidFill>
                </a:rPr>
                <a:t>发展水平</a:t>
              </a:r>
              <a:endParaRPr lang="en-US" altLang="zh-CN">
                <a:solidFill>
                  <a:srgbClr val="CC0000"/>
                </a:solidFill>
              </a:endParaRPr>
            </a:p>
          </p:txBody>
        </p:sp>
      </p:grpSp>
      <p:sp>
        <p:nvSpPr>
          <p:cNvPr id="1562633" name="Line 9"/>
          <p:cNvSpPr>
            <a:spLocks noChangeShapeType="1"/>
          </p:cNvSpPr>
          <p:nvPr/>
        </p:nvSpPr>
        <p:spPr bwMode="auto">
          <a:xfrm flipV="1">
            <a:off x="4024338" y="2312087"/>
            <a:ext cx="0" cy="4013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2634" name="Text Box 10"/>
          <p:cNvSpPr txBox="1">
            <a:spLocks noChangeArrowheads="1"/>
          </p:cNvSpPr>
          <p:nvPr/>
        </p:nvSpPr>
        <p:spPr bwMode="auto">
          <a:xfrm>
            <a:off x="2871814" y="5615675"/>
            <a:ext cx="257333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accent2"/>
                </a:solidFill>
              </a:rPr>
              <a:t>CRT</a:t>
            </a:r>
            <a:r>
              <a:rPr lang="zh-CN" altLang="en-US">
                <a:solidFill>
                  <a:schemeClr val="accent2"/>
                </a:solidFill>
              </a:rPr>
              <a:t>：阴极射线管</a:t>
            </a:r>
          </a:p>
          <a:p>
            <a:pPr algn="ctr"/>
            <a:r>
              <a:rPr lang="en-US" altLang="zh-CN">
                <a:solidFill>
                  <a:schemeClr val="accent2"/>
                </a:solidFill>
              </a:rPr>
              <a:t>(</a:t>
            </a:r>
            <a:r>
              <a:rPr lang="zh-CN" altLang="en-US">
                <a:solidFill>
                  <a:schemeClr val="accent2"/>
                </a:solidFill>
              </a:rPr>
              <a:t>模拟显示器：</a:t>
            </a:r>
            <a:r>
              <a:rPr lang="zh-CN" altLang="en-US">
                <a:solidFill>
                  <a:srgbClr val="CC0000"/>
                </a:solidFill>
              </a:rPr>
              <a:t>黑白与彩色</a:t>
            </a:r>
            <a:r>
              <a:rPr lang="en-US" altLang="zh-CN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62635" name="Text Box 11"/>
          <p:cNvSpPr txBox="1">
            <a:spLocks noChangeArrowheads="1"/>
          </p:cNvSpPr>
          <p:nvPr/>
        </p:nvSpPr>
        <p:spPr bwMode="auto">
          <a:xfrm>
            <a:off x="2644800" y="4752075"/>
            <a:ext cx="290353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accent2"/>
                </a:solidFill>
              </a:rPr>
              <a:t>CRT: </a:t>
            </a:r>
            <a:r>
              <a:rPr lang="zh-CN" altLang="en-US">
                <a:solidFill>
                  <a:schemeClr val="accent2"/>
                </a:solidFill>
              </a:rPr>
              <a:t>字符发生器</a:t>
            </a:r>
            <a:endParaRPr lang="en-US" altLang="zh-CN">
              <a:solidFill>
                <a:schemeClr val="accent2"/>
              </a:solidFill>
            </a:endParaRPr>
          </a:p>
          <a:p>
            <a:pPr algn="ctr"/>
            <a:r>
              <a:rPr lang="en-US" altLang="zh-CN">
                <a:solidFill>
                  <a:schemeClr val="accent2"/>
                </a:solidFill>
              </a:rPr>
              <a:t>(</a:t>
            </a:r>
            <a:r>
              <a:rPr lang="zh-CN" altLang="en-US">
                <a:solidFill>
                  <a:schemeClr val="accent2"/>
                </a:solidFill>
              </a:rPr>
              <a:t>向量式模拟显示器</a:t>
            </a:r>
            <a:r>
              <a:rPr lang="en-US" altLang="zh-CN">
                <a:solidFill>
                  <a:schemeClr val="accent2"/>
                </a:solidFill>
              </a:rPr>
              <a:t>: </a:t>
            </a:r>
            <a:r>
              <a:rPr lang="zh-CN" altLang="en-US">
                <a:solidFill>
                  <a:srgbClr val="CC0000"/>
                </a:solidFill>
              </a:rPr>
              <a:t>输出字符</a:t>
            </a:r>
            <a:r>
              <a:rPr lang="en-US" altLang="zh-CN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62636" name="Text Box 12"/>
          <p:cNvSpPr txBox="1">
            <a:spLocks noChangeArrowheads="1"/>
          </p:cNvSpPr>
          <p:nvPr/>
        </p:nvSpPr>
        <p:spPr bwMode="auto">
          <a:xfrm>
            <a:off x="2749575" y="4015475"/>
            <a:ext cx="2698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accent2"/>
                </a:solidFill>
              </a:rPr>
              <a:t>CRT: </a:t>
            </a:r>
            <a:r>
              <a:rPr lang="zh-CN" altLang="en-US">
                <a:solidFill>
                  <a:schemeClr val="accent2"/>
                </a:solidFill>
              </a:rPr>
              <a:t>数字光栅扫描显示器</a:t>
            </a:r>
            <a:endParaRPr lang="en-US" altLang="zh-CN">
              <a:solidFill>
                <a:schemeClr val="accent2"/>
              </a:solidFill>
            </a:endParaRPr>
          </a:p>
          <a:p>
            <a:pPr algn="ctr"/>
            <a:r>
              <a:rPr lang="en-US" altLang="zh-CN">
                <a:solidFill>
                  <a:schemeClr val="accent2"/>
                </a:solidFill>
              </a:rPr>
              <a:t>(</a:t>
            </a:r>
            <a:r>
              <a:rPr lang="zh-CN" altLang="en-US">
                <a:solidFill>
                  <a:schemeClr val="accent2"/>
                </a:solidFill>
              </a:rPr>
              <a:t>基于内存的显示</a:t>
            </a:r>
            <a:r>
              <a:rPr lang="en-US" altLang="zh-CN">
                <a:solidFill>
                  <a:schemeClr val="accent2"/>
                </a:solidFill>
              </a:rPr>
              <a:t>: </a:t>
            </a:r>
            <a:r>
              <a:rPr lang="zh-CN" altLang="en-US">
                <a:solidFill>
                  <a:srgbClr val="CC0000"/>
                </a:solidFill>
              </a:rPr>
              <a:t>输出图形</a:t>
            </a:r>
            <a:r>
              <a:rPr lang="en-US" altLang="zh-CN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62637" name="Text Box 13"/>
          <p:cNvSpPr txBox="1">
            <a:spLocks noChangeArrowheads="1"/>
          </p:cNvSpPr>
          <p:nvPr/>
        </p:nvSpPr>
        <p:spPr bwMode="auto">
          <a:xfrm>
            <a:off x="3046439" y="2591487"/>
            <a:ext cx="19891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accent2"/>
                </a:solidFill>
              </a:rPr>
              <a:t>3D</a:t>
            </a:r>
            <a:r>
              <a:rPr lang="zh-CN" altLang="en-US">
                <a:solidFill>
                  <a:schemeClr val="accent2"/>
                </a:solidFill>
              </a:rPr>
              <a:t>显示器：</a:t>
            </a:r>
            <a:r>
              <a:rPr lang="en-US" altLang="zh-CN">
                <a:solidFill>
                  <a:srgbClr val="CC0000"/>
                </a:solidFill>
              </a:rPr>
              <a:t>3</a:t>
            </a:r>
            <a:r>
              <a:rPr lang="zh-CN" altLang="en-US">
                <a:solidFill>
                  <a:srgbClr val="CC0000"/>
                </a:solidFill>
              </a:rPr>
              <a:t>维图形</a:t>
            </a:r>
            <a:endParaRPr lang="en-US" altLang="zh-CN">
              <a:solidFill>
                <a:srgbClr val="CC0000"/>
              </a:solidFill>
            </a:endParaRPr>
          </a:p>
        </p:txBody>
      </p:sp>
      <p:sp>
        <p:nvSpPr>
          <p:cNvPr id="1562638" name="Text Box 14"/>
          <p:cNvSpPr txBox="1">
            <a:spLocks noChangeArrowheads="1"/>
          </p:cNvSpPr>
          <p:nvPr/>
        </p:nvSpPr>
        <p:spPr bwMode="auto">
          <a:xfrm>
            <a:off x="2938489" y="3156638"/>
            <a:ext cx="22320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chemeClr val="accent2"/>
                </a:solidFill>
              </a:rPr>
              <a:t>数字显示器：</a:t>
            </a:r>
            <a:r>
              <a:rPr lang="zh-CN" altLang="en-US">
                <a:solidFill>
                  <a:srgbClr val="CC0000"/>
                </a:solidFill>
              </a:rPr>
              <a:t>高清图形</a:t>
            </a:r>
            <a:endParaRPr lang="en-US" altLang="zh-CN">
              <a:solidFill>
                <a:srgbClr val="CC0000"/>
              </a:solidFill>
            </a:endParaRPr>
          </a:p>
          <a:p>
            <a:pPr algn="ctr"/>
            <a:r>
              <a:rPr lang="en-US" altLang="zh-CN">
                <a:solidFill>
                  <a:schemeClr val="accent2"/>
                </a:solidFill>
              </a:rPr>
              <a:t>(</a:t>
            </a:r>
            <a:r>
              <a:rPr lang="zh-CN" altLang="en-US">
                <a:solidFill>
                  <a:schemeClr val="accent2"/>
                </a:solidFill>
              </a:rPr>
              <a:t>液晶、等离子技术</a:t>
            </a:r>
            <a:r>
              <a:rPr lang="en-US" altLang="zh-CN">
                <a:solidFill>
                  <a:schemeClr val="accent2"/>
                </a:solidFill>
              </a:rPr>
              <a:t>)</a:t>
            </a:r>
          </a:p>
        </p:txBody>
      </p:sp>
      <p:pic>
        <p:nvPicPr>
          <p:cNvPr id="1562639" name="Picture 15" descr="pgf0412130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975" y="5009249"/>
            <a:ext cx="1296988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2640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900" y="1932675"/>
            <a:ext cx="1582738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62641" name="Group 17"/>
          <p:cNvGrpSpPr>
            <a:grpSpLocks/>
          </p:cNvGrpSpPr>
          <p:nvPr/>
        </p:nvGrpSpPr>
        <p:grpSpPr bwMode="auto">
          <a:xfrm>
            <a:off x="8829700" y="5009250"/>
            <a:ext cx="1295400" cy="1387475"/>
            <a:chOff x="2699" y="2614"/>
            <a:chExt cx="1200" cy="1576"/>
          </a:xfrm>
        </p:grpSpPr>
        <p:pic>
          <p:nvPicPr>
            <p:cNvPr id="1562642" name="Picture 18" descr="pgf04121312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" y="2614"/>
              <a:ext cx="1200" cy="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62643" name="Text Box 19"/>
            <p:cNvSpPr txBox="1">
              <a:spLocks noChangeArrowheads="1"/>
            </p:cNvSpPr>
            <p:nvPr/>
          </p:nvSpPr>
          <p:spPr bwMode="auto">
            <a:xfrm>
              <a:off x="2925" y="3808"/>
              <a:ext cx="958" cy="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5050"/>
                  </a:solidFill>
                </a:rPr>
                <a:t>GPU</a:t>
              </a:r>
              <a:r>
                <a:rPr lang="zh-CN" altLang="en-US">
                  <a:solidFill>
                    <a:srgbClr val="FF5050"/>
                  </a:solidFill>
                </a:rPr>
                <a:t>芯片</a:t>
              </a:r>
            </a:p>
          </p:txBody>
        </p:sp>
      </p:grpSp>
      <p:grpSp>
        <p:nvGrpSpPr>
          <p:cNvPr id="1562644" name="Group 20"/>
          <p:cNvGrpSpPr>
            <a:grpSpLocks/>
          </p:cNvGrpSpPr>
          <p:nvPr/>
        </p:nvGrpSpPr>
        <p:grpSpPr bwMode="auto">
          <a:xfrm>
            <a:off x="8469339" y="1861238"/>
            <a:ext cx="1944687" cy="1425575"/>
            <a:chOff x="2714" y="2941"/>
            <a:chExt cx="1561" cy="1238"/>
          </a:xfrm>
        </p:grpSpPr>
        <p:pic>
          <p:nvPicPr>
            <p:cNvPr id="1562645" name="Picture 2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" y="2941"/>
              <a:ext cx="1561" cy="9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62646" name="Rectangle 22"/>
            <p:cNvSpPr>
              <a:spLocks noChangeArrowheads="1"/>
            </p:cNvSpPr>
            <p:nvPr/>
          </p:nvSpPr>
          <p:spPr bwMode="auto">
            <a:xfrm>
              <a:off x="3033" y="3887"/>
              <a:ext cx="1134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rgbClr val="FF5050"/>
                  </a:solidFill>
                </a:rPr>
                <a:t>多显示卡并联</a:t>
              </a:r>
              <a:endParaRPr lang="en-US" altLang="zh-CN">
                <a:solidFill>
                  <a:srgbClr val="FF5050"/>
                </a:solidFill>
              </a:endParaRPr>
            </a:p>
          </p:txBody>
        </p:sp>
      </p:grpSp>
      <p:sp>
        <p:nvSpPr>
          <p:cNvPr id="1562647" name="Text Box 23"/>
          <p:cNvSpPr txBox="1">
            <a:spLocks noChangeArrowheads="1"/>
          </p:cNvSpPr>
          <p:nvPr/>
        </p:nvSpPr>
        <p:spPr bwMode="auto">
          <a:xfrm>
            <a:off x="6597675" y="3012175"/>
            <a:ext cx="3600450" cy="199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buFontTx/>
              <a:buChar char="•"/>
            </a:pPr>
            <a:r>
              <a:rPr lang="zh-CN" altLang="en-US"/>
              <a:t>分辨率越来越高</a:t>
            </a:r>
            <a:endParaRPr lang="en-US" altLang="zh-CN"/>
          </a:p>
          <a:p>
            <a:pPr>
              <a:lnSpc>
                <a:spcPct val="130000"/>
              </a:lnSpc>
              <a:buFontTx/>
              <a:buChar char="•"/>
            </a:pPr>
            <a:r>
              <a:rPr lang="zh-CN" altLang="en-US"/>
              <a:t>颜色越来越逼真</a:t>
            </a:r>
            <a:endParaRPr lang="en-US" altLang="zh-CN"/>
          </a:p>
          <a:p>
            <a:pPr>
              <a:lnSpc>
                <a:spcPct val="130000"/>
              </a:lnSpc>
              <a:buFontTx/>
              <a:buChar char="•"/>
            </a:pPr>
            <a:r>
              <a:rPr lang="zh-CN" altLang="en-US"/>
              <a:t>显示速度越来越快</a:t>
            </a:r>
            <a:r>
              <a:rPr lang="en-US" altLang="zh-CN"/>
              <a:t>(</a:t>
            </a:r>
            <a:r>
              <a:rPr lang="zh-CN" altLang="en-US"/>
              <a:t>屏幕刷新速度和图形处理速度</a:t>
            </a:r>
            <a:r>
              <a:rPr lang="en-US" altLang="zh-CN"/>
              <a:t>)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zh-CN" altLang="en-US"/>
              <a:t>越来越薄，越清晰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zh-CN" altLang="en-US"/>
              <a:t>可视角度越来越接近平角</a:t>
            </a:r>
            <a:endParaRPr lang="en-US" altLang="zh-CN"/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FFEE99F9-ECE6-407D-B491-10A20A73F374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(12)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输出设备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3CCFFDA-ED5B-442B-8BF6-73BD9E11BF15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电子自动计算的发展历程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503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2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2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62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62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62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62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62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62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62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62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62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62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62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62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62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62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62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62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2627" grpId="0"/>
      <p:bldP spid="1562634" grpId="0"/>
      <p:bldP spid="1562635" grpId="0"/>
      <p:bldP spid="1562636" grpId="0"/>
      <p:bldP spid="1562637" grpId="0"/>
      <p:bldP spid="1562638" grpId="0"/>
      <p:bldP spid="15626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4674" name="Group 2"/>
          <p:cNvGrpSpPr>
            <a:grpSpLocks/>
          </p:cNvGrpSpPr>
          <p:nvPr/>
        </p:nvGrpSpPr>
        <p:grpSpPr bwMode="auto">
          <a:xfrm>
            <a:off x="1626360" y="1955799"/>
            <a:ext cx="8721725" cy="4902200"/>
            <a:chOff x="22" y="1068"/>
            <a:chExt cx="5494" cy="3088"/>
          </a:xfrm>
        </p:grpSpPr>
        <p:sp>
          <p:nvSpPr>
            <p:cNvPr id="1564675" name="Text Box 3"/>
            <p:cNvSpPr txBox="1">
              <a:spLocks noChangeArrowheads="1"/>
            </p:cNvSpPr>
            <p:nvPr/>
          </p:nvSpPr>
          <p:spPr bwMode="auto">
            <a:xfrm>
              <a:off x="22" y="1162"/>
              <a:ext cx="341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40000"/>
                </a:lnSpc>
                <a:buClr>
                  <a:srgbClr val="0066FF"/>
                </a:buClr>
                <a:buFont typeface="Wingdings" panose="05000000000000000000" pitchFamily="2" charset="2"/>
                <a:buChar char="u"/>
              </a:pPr>
              <a:endParaRPr lang="en-US" altLang="zh-CN" sz="1800" b="0">
                <a:ea typeface="华文宋体" panose="02010600040101010101" pitchFamily="2" charset="-122"/>
              </a:endParaRPr>
            </a:p>
          </p:txBody>
        </p:sp>
        <p:sp>
          <p:nvSpPr>
            <p:cNvPr id="1564677" name="Text Box 5"/>
            <p:cNvSpPr txBox="1">
              <a:spLocks noChangeArrowheads="1"/>
            </p:cNvSpPr>
            <p:nvPr/>
          </p:nvSpPr>
          <p:spPr bwMode="auto">
            <a:xfrm>
              <a:off x="674" y="3867"/>
              <a:ext cx="63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/>
                <a:t>微处理器</a:t>
              </a:r>
            </a:p>
          </p:txBody>
        </p:sp>
        <p:sp>
          <p:nvSpPr>
            <p:cNvPr id="1564678" name="Text Box 6"/>
            <p:cNvSpPr txBox="1">
              <a:spLocks noChangeArrowheads="1"/>
            </p:cNvSpPr>
            <p:nvPr/>
          </p:nvSpPr>
          <p:spPr bwMode="auto">
            <a:xfrm>
              <a:off x="2118" y="3867"/>
              <a:ext cx="63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存储设备</a:t>
              </a:r>
              <a:endParaRPr lang="en-US" altLang="zh-CN">
                <a:solidFill>
                  <a:schemeClr val="accent2"/>
                </a:solidFill>
              </a:endParaRPr>
            </a:p>
          </p:txBody>
        </p:sp>
        <p:sp>
          <p:nvSpPr>
            <p:cNvPr id="1564679" name="Text Box 7"/>
            <p:cNvSpPr txBox="1">
              <a:spLocks noChangeArrowheads="1"/>
            </p:cNvSpPr>
            <p:nvPr/>
          </p:nvSpPr>
          <p:spPr bwMode="auto">
            <a:xfrm>
              <a:off x="4212" y="3790"/>
              <a:ext cx="862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0" lang="zh-CN" altLang="en-US">
                  <a:solidFill>
                    <a:schemeClr val="accent2"/>
                  </a:solidFill>
                </a:rPr>
                <a:t>输出设备</a:t>
              </a:r>
            </a:p>
            <a:p>
              <a:pPr algn="ctr"/>
              <a:r>
                <a:rPr kumimoji="0" lang="en-US" altLang="zh-CN">
                  <a:solidFill>
                    <a:schemeClr val="accent2"/>
                  </a:solidFill>
                </a:rPr>
                <a:t>(</a:t>
              </a:r>
              <a:r>
                <a:rPr kumimoji="0" lang="zh-CN" altLang="en-US">
                  <a:solidFill>
                    <a:schemeClr val="accent2"/>
                  </a:solidFill>
                </a:rPr>
                <a:t>显示器</a:t>
              </a:r>
              <a:r>
                <a:rPr kumimoji="0" lang="en-US" altLang="zh-CN">
                  <a:solidFill>
                    <a:schemeClr val="accent2"/>
                  </a:solidFill>
                </a:rPr>
                <a:t>)</a:t>
              </a:r>
              <a:endParaRPr lang="en-US" altLang="zh-CN">
                <a:solidFill>
                  <a:schemeClr val="accent2"/>
                </a:solidFill>
              </a:endParaRPr>
            </a:p>
          </p:txBody>
        </p:sp>
        <p:sp>
          <p:nvSpPr>
            <p:cNvPr id="1564680" name="Text Box 8"/>
            <p:cNvSpPr txBox="1">
              <a:spLocks noChangeArrowheads="1"/>
            </p:cNvSpPr>
            <p:nvPr/>
          </p:nvSpPr>
          <p:spPr bwMode="auto">
            <a:xfrm>
              <a:off x="3309" y="3867"/>
              <a:ext cx="63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zh-CN" altLang="en-US"/>
                <a:t>输入设</a:t>
              </a:r>
              <a:r>
                <a:rPr lang="zh-CN" altLang="en-US"/>
                <a:t>备</a:t>
              </a:r>
              <a:endParaRPr lang="en-US" altLang="zh-CN"/>
            </a:p>
          </p:txBody>
        </p:sp>
        <p:grpSp>
          <p:nvGrpSpPr>
            <p:cNvPr id="1564681" name="Group 9"/>
            <p:cNvGrpSpPr>
              <a:grpSpLocks/>
            </p:cNvGrpSpPr>
            <p:nvPr/>
          </p:nvGrpSpPr>
          <p:grpSpPr bwMode="auto">
            <a:xfrm>
              <a:off x="177" y="1068"/>
              <a:ext cx="5226" cy="2948"/>
              <a:chOff x="177" y="1068"/>
              <a:chExt cx="5226" cy="2948"/>
            </a:xfrm>
          </p:grpSpPr>
          <p:sp>
            <p:nvSpPr>
              <p:cNvPr id="1564682" name="Line 10"/>
              <p:cNvSpPr>
                <a:spLocks noChangeShapeType="1"/>
              </p:cNvSpPr>
              <p:nvPr/>
            </p:nvSpPr>
            <p:spPr bwMode="auto">
              <a:xfrm>
                <a:off x="402" y="3790"/>
                <a:ext cx="4808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4683" name="Line 11"/>
              <p:cNvSpPr>
                <a:spLocks noChangeShapeType="1"/>
              </p:cNvSpPr>
              <p:nvPr/>
            </p:nvSpPr>
            <p:spPr bwMode="auto">
              <a:xfrm flipV="1">
                <a:off x="402" y="1068"/>
                <a:ext cx="0" cy="2722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4684" name="Text Box 12"/>
              <p:cNvSpPr txBox="1">
                <a:spLocks noChangeArrowheads="1"/>
              </p:cNvSpPr>
              <p:nvPr/>
            </p:nvSpPr>
            <p:spPr bwMode="auto">
              <a:xfrm>
                <a:off x="5029" y="3804"/>
                <a:ext cx="37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>
                    <a:solidFill>
                      <a:srgbClr val="CC0000"/>
                    </a:solidFill>
                  </a:rPr>
                  <a:t>类别</a:t>
                </a:r>
              </a:p>
            </p:txBody>
          </p:sp>
          <p:sp>
            <p:nvSpPr>
              <p:cNvPr id="1564685" name="Text Box 13"/>
              <p:cNvSpPr txBox="1">
                <a:spLocks noChangeArrowheads="1"/>
              </p:cNvSpPr>
              <p:nvPr/>
            </p:nvSpPr>
            <p:spPr bwMode="auto">
              <a:xfrm>
                <a:off x="177" y="1159"/>
                <a:ext cx="271" cy="5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>
                <a:spAutoFit/>
              </a:bodyPr>
              <a:lstStyle/>
              <a:p>
                <a:r>
                  <a:rPr lang="zh-CN" altLang="en-US">
                    <a:solidFill>
                      <a:srgbClr val="CC0000"/>
                    </a:solidFill>
                  </a:rPr>
                  <a:t>发展水平</a:t>
                </a:r>
                <a:endParaRPr lang="en-US" altLang="zh-CN">
                  <a:solidFill>
                    <a:srgbClr val="CC0000"/>
                  </a:solidFill>
                </a:endParaRPr>
              </a:p>
            </p:txBody>
          </p:sp>
        </p:grpSp>
        <p:sp>
          <p:nvSpPr>
            <p:cNvPr id="1564686" name="Line 14"/>
            <p:cNvSpPr>
              <a:spLocks noChangeShapeType="1"/>
            </p:cNvSpPr>
            <p:nvPr/>
          </p:nvSpPr>
          <p:spPr bwMode="auto">
            <a:xfrm flipV="1">
              <a:off x="989" y="1253"/>
              <a:ext cx="0" cy="2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4687" name="Line 15"/>
            <p:cNvSpPr>
              <a:spLocks noChangeShapeType="1"/>
            </p:cNvSpPr>
            <p:nvPr/>
          </p:nvSpPr>
          <p:spPr bwMode="auto">
            <a:xfrm flipV="1">
              <a:off x="2443" y="1253"/>
              <a:ext cx="0" cy="2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4688" name="Line 16"/>
            <p:cNvSpPr>
              <a:spLocks noChangeShapeType="1"/>
            </p:cNvSpPr>
            <p:nvPr/>
          </p:nvSpPr>
          <p:spPr bwMode="auto">
            <a:xfrm flipV="1">
              <a:off x="3613" y="1265"/>
              <a:ext cx="0" cy="2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4689" name="Line 17"/>
            <p:cNvSpPr>
              <a:spLocks noChangeShapeType="1"/>
            </p:cNvSpPr>
            <p:nvPr/>
          </p:nvSpPr>
          <p:spPr bwMode="auto">
            <a:xfrm flipV="1">
              <a:off x="4621" y="1265"/>
              <a:ext cx="0" cy="2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4690" name="Text Box 18"/>
            <p:cNvSpPr txBox="1">
              <a:spLocks noChangeArrowheads="1"/>
            </p:cNvSpPr>
            <p:nvPr/>
          </p:nvSpPr>
          <p:spPr bwMode="auto">
            <a:xfrm>
              <a:off x="352" y="3566"/>
              <a:ext cx="144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CC0000"/>
                  </a:solidFill>
                </a:rPr>
                <a:t>(</a:t>
              </a:r>
              <a:r>
                <a:rPr lang="zh-CN" altLang="en-US">
                  <a:solidFill>
                    <a:srgbClr val="CC0000"/>
                  </a:solidFill>
                </a:rPr>
                <a:t>字长</a:t>
              </a:r>
              <a:r>
                <a:rPr lang="en-US" altLang="zh-CN">
                  <a:solidFill>
                    <a:srgbClr val="CC0000"/>
                  </a:solidFill>
                </a:rPr>
                <a:t>;</a:t>
              </a:r>
              <a:r>
                <a:rPr lang="zh-CN" altLang="en-US">
                  <a:solidFill>
                    <a:srgbClr val="CC0000"/>
                  </a:solidFill>
                </a:rPr>
                <a:t>主频</a:t>
              </a:r>
              <a:r>
                <a:rPr lang="en-US" altLang="zh-CN">
                  <a:solidFill>
                    <a:srgbClr val="CC0000"/>
                  </a:solidFill>
                </a:rPr>
                <a:t>;</a:t>
              </a:r>
              <a:r>
                <a:rPr lang="zh-CN" altLang="en-US">
                  <a:solidFill>
                    <a:srgbClr val="CC0000"/>
                  </a:solidFill>
                </a:rPr>
                <a:t>晶体管数目</a:t>
              </a:r>
              <a:r>
                <a:rPr lang="en-US" altLang="zh-CN">
                  <a:solidFill>
                    <a:srgbClr val="CC0000"/>
                  </a:solidFill>
                </a:rPr>
                <a:t>)</a:t>
              </a:r>
            </a:p>
          </p:txBody>
        </p:sp>
        <p:sp>
          <p:nvSpPr>
            <p:cNvPr id="1564691" name="Text Box 19"/>
            <p:cNvSpPr txBox="1">
              <a:spLocks noChangeArrowheads="1"/>
            </p:cNvSpPr>
            <p:nvPr/>
          </p:nvSpPr>
          <p:spPr bwMode="auto">
            <a:xfrm>
              <a:off x="581" y="3329"/>
              <a:ext cx="103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/>
                <a:t>(8</a:t>
              </a:r>
              <a:r>
                <a:rPr lang="zh-CN" altLang="en-US"/>
                <a:t>位</a:t>
              </a:r>
              <a:r>
                <a:rPr lang="en-US" altLang="zh-CN"/>
                <a:t>;</a:t>
              </a:r>
              <a:r>
                <a:rPr lang="zh-CN" altLang="en-US"/>
                <a:t> </a:t>
              </a:r>
              <a:r>
                <a:rPr lang="en-US" altLang="zh-CN"/>
                <a:t>5M;1</a:t>
              </a:r>
              <a:r>
                <a:rPr lang="zh-CN" altLang="en-US"/>
                <a:t>万颗</a:t>
              </a:r>
              <a:r>
                <a:rPr lang="en-US" altLang="zh-CN"/>
                <a:t>)</a:t>
              </a:r>
            </a:p>
          </p:txBody>
        </p:sp>
        <p:sp>
          <p:nvSpPr>
            <p:cNvPr id="1564692" name="Text Box 20"/>
            <p:cNvSpPr txBox="1">
              <a:spLocks noChangeArrowheads="1"/>
            </p:cNvSpPr>
            <p:nvPr/>
          </p:nvSpPr>
          <p:spPr bwMode="auto">
            <a:xfrm>
              <a:off x="474" y="2946"/>
              <a:ext cx="12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/>
                <a:t>(16</a:t>
              </a:r>
              <a:r>
                <a:rPr lang="zh-CN" altLang="en-US"/>
                <a:t>位</a:t>
              </a:r>
              <a:r>
                <a:rPr lang="en-US" altLang="zh-CN"/>
                <a:t>;</a:t>
              </a:r>
              <a:r>
                <a:rPr lang="zh-CN" altLang="en-US"/>
                <a:t> </a:t>
              </a:r>
              <a:r>
                <a:rPr lang="en-US" altLang="zh-CN"/>
                <a:t>20M;10</a:t>
              </a:r>
              <a:r>
                <a:rPr lang="zh-CN" altLang="en-US"/>
                <a:t>万颗</a:t>
              </a:r>
              <a:r>
                <a:rPr lang="en-US" altLang="zh-CN"/>
                <a:t>)</a:t>
              </a:r>
            </a:p>
          </p:txBody>
        </p:sp>
        <p:sp>
          <p:nvSpPr>
            <p:cNvPr id="1564693" name="Text Box 21"/>
            <p:cNvSpPr txBox="1">
              <a:spLocks noChangeArrowheads="1"/>
            </p:cNvSpPr>
            <p:nvPr/>
          </p:nvSpPr>
          <p:spPr bwMode="auto">
            <a:xfrm>
              <a:off x="439" y="2523"/>
              <a:ext cx="13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/>
                <a:t>(32</a:t>
              </a:r>
              <a:r>
                <a:rPr lang="zh-CN" altLang="en-US"/>
                <a:t>位</a:t>
              </a:r>
              <a:r>
                <a:rPr lang="en-US" altLang="zh-CN"/>
                <a:t>;</a:t>
              </a:r>
              <a:r>
                <a:rPr lang="zh-CN" altLang="en-US"/>
                <a:t> </a:t>
              </a:r>
              <a:r>
                <a:rPr lang="en-US" altLang="zh-CN"/>
                <a:t>60M;300</a:t>
              </a:r>
              <a:r>
                <a:rPr lang="zh-CN" altLang="en-US"/>
                <a:t>万颗</a:t>
              </a:r>
              <a:r>
                <a:rPr lang="en-US" altLang="zh-CN"/>
                <a:t>)</a:t>
              </a:r>
            </a:p>
          </p:txBody>
        </p:sp>
        <p:sp>
          <p:nvSpPr>
            <p:cNvPr id="1564694" name="Text Box 22"/>
            <p:cNvSpPr txBox="1">
              <a:spLocks noChangeArrowheads="1"/>
            </p:cNvSpPr>
            <p:nvPr/>
          </p:nvSpPr>
          <p:spPr bwMode="auto">
            <a:xfrm>
              <a:off x="442" y="2084"/>
              <a:ext cx="13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/>
                <a:t>(32</a:t>
              </a:r>
              <a:r>
                <a:rPr lang="zh-CN" altLang="en-US"/>
                <a:t>位</a:t>
              </a:r>
              <a:r>
                <a:rPr lang="en-US" altLang="zh-CN"/>
                <a:t>;</a:t>
              </a:r>
              <a:r>
                <a:rPr lang="zh-CN" altLang="en-US"/>
                <a:t> </a:t>
              </a:r>
              <a:r>
                <a:rPr lang="en-US" altLang="zh-CN"/>
                <a:t>1G;2800</a:t>
              </a:r>
              <a:r>
                <a:rPr lang="zh-CN" altLang="en-US"/>
                <a:t>万颗</a:t>
              </a:r>
              <a:r>
                <a:rPr lang="en-US" altLang="zh-CN"/>
                <a:t>)</a:t>
              </a:r>
            </a:p>
          </p:txBody>
        </p:sp>
        <p:sp>
          <p:nvSpPr>
            <p:cNvPr id="1564695" name="Text Box 23"/>
            <p:cNvSpPr txBox="1">
              <a:spLocks noChangeArrowheads="1"/>
            </p:cNvSpPr>
            <p:nvPr/>
          </p:nvSpPr>
          <p:spPr bwMode="auto">
            <a:xfrm>
              <a:off x="495" y="1661"/>
              <a:ext cx="120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/>
                <a:t>(64</a:t>
              </a:r>
              <a:r>
                <a:rPr lang="zh-CN" altLang="en-US"/>
                <a:t>位</a:t>
              </a:r>
              <a:r>
                <a:rPr lang="en-US" altLang="zh-CN"/>
                <a:t>;</a:t>
              </a:r>
              <a:r>
                <a:rPr lang="zh-CN" altLang="en-US"/>
                <a:t> </a:t>
              </a:r>
              <a:r>
                <a:rPr lang="en-US" altLang="zh-CN"/>
                <a:t>10G; 3</a:t>
              </a:r>
              <a:r>
                <a:rPr lang="zh-CN" altLang="en-US"/>
                <a:t>亿颗</a:t>
              </a:r>
              <a:r>
                <a:rPr lang="en-US" altLang="zh-CN"/>
                <a:t>)</a:t>
              </a:r>
            </a:p>
          </p:txBody>
        </p:sp>
        <p:sp>
          <p:nvSpPr>
            <p:cNvPr id="1564696" name="Text Box 24"/>
            <p:cNvSpPr txBox="1">
              <a:spLocks noChangeArrowheads="1"/>
            </p:cNvSpPr>
            <p:nvPr/>
          </p:nvSpPr>
          <p:spPr bwMode="auto">
            <a:xfrm>
              <a:off x="385" y="1298"/>
              <a:ext cx="142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/>
                <a:t>(64</a:t>
              </a:r>
              <a:r>
                <a:rPr lang="zh-CN" altLang="en-US"/>
                <a:t>位</a:t>
              </a:r>
              <a:r>
                <a:rPr lang="en-US" altLang="zh-CN"/>
                <a:t>;</a:t>
              </a:r>
              <a:r>
                <a:rPr lang="zh-CN" altLang="en-US"/>
                <a:t> </a:t>
              </a:r>
              <a:r>
                <a:rPr lang="en-US" altLang="zh-CN"/>
                <a:t>&gt;10G; &gt;10</a:t>
              </a:r>
              <a:r>
                <a:rPr lang="zh-CN" altLang="en-US"/>
                <a:t>亿颗</a:t>
              </a:r>
              <a:r>
                <a:rPr lang="en-US" altLang="zh-CN"/>
                <a:t>)</a:t>
              </a:r>
            </a:p>
          </p:txBody>
        </p:sp>
        <p:sp>
          <p:nvSpPr>
            <p:cNvPr id="1564697" name="Text Box 25"/>
            <p:cNvSpPr txBox="1">
              <a:spLocks noChangeArrowheads="1"/>
            </p:cNvSpPr>
            <p:nvPr/>
          </p:nvSpPr>
          <p:spPr bwMode="auto">
            <a:xfrm>
              <a:off x="3309" y="3339"/>
              <a:ext cx="638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/>
                <a:t>穿孔纸带</a:t>
              </a:r>
            </a:p>
            <a:p>
              <a:r>
                <a:rPr lang="en-US" altLang="zh-CN"/>
                <a:t>(0/1</a:t>
              </a:r>
              <a:r>
                <a:rPr lang="zh-CN" altLang="en-US"/>
                <a:t>输入</a:t>
              </a:r>
              <a:r>
                <a:rPr lang="en-US" altLang="zh-CN"/>
                <a:t>)</a:t>
              </a:r>
            </a:p>
          </p:txBody>
        </p:sp>
        <p:sp>
          <p:nvSpPr>
            <p:cNvPr id="1564698" name="Text Box 26"/>
            <p:cNvSpPr txBox="1">
              <a:spLocks noChangeArrowheads="1"/>
            </p:cNvSpPr>
            <p:nvPr/>
          </p:nvSpPr>
          <p:spPr bwMode="auto">
            <a:xfrm>
              <a:off x="3260" y="2795"/>
              <a:ext cx="718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/>
                <a:t>键盘输入</a:t>
              </a:r>
            </a:p>
            <a:p>
              <a:pPr algn="ctr"/>
              <a:r>
                <a:rPr lang="en-US" altLang="zh-CN"/>
                <a:t>(</a:t>
              </a:r>
              <a:r>
                <a:rPr lang="zh-CN" altLang="en-US"/>
                <a:t>符号输入</a:t>
              </a:r>
              <a:r>
                <a:rPr lang="en-US" altLang="zh-CN"/>
                <a:t>)</a:t>
              </a:r>
            </a:p>
          </p:txBody>
        </p:sp>
        <p:sp>
          <p:nvSpPr>
            <p:cNvPr id="1564699" name="Text Box 27"/>
            <p:cNvSpPr txBox="1">
              <a:spLocks noChangeArrowheads="1"/>
            </p:cNvSpPr>
            <p:nvPr/>
          </p:nvSpPr>
          <p:spPr bwMode="auto">
            <a:xfrm>
              <a:off x="3306" y="2157"/>
              <a:ext cx="632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/>
                <a:t>鼠标输入</a:t>
              </a:r>
            </a:p>
            <a:p>
              <a:pPr algn="ctr"/>
              <a:r>
                <a:rPr lang="en-US" altLang="zh-CN"/>
                <a:t>(</a:t>
              </a:r>
              <a:r>
                <a:rPr lang="zh-CN" altLang="en-US"/>
                <a:t>点输入</a:t>
              </a:r>
              <a:r>
                <a:rPr lang="en-US" altLang="zh-CN"/>
                <a:t>)</a:t>
              </a:r>
            </a:p>
          </p:txBody>
        </p:sp>
        <p:sp>
          <p:nvSpPr>
            <p:cNvPr id="1564700" name="Text Box 28"/>
            <p:cNvSpPr txBox="1">
              <a:spLocks noChangeArrowheads="1"/>
            </p:cNvSpPr>
            <p:nvPr/>
          </p:nvSpPr>
          <p:spPr bwMode="auto">
            <a:xfrm>
              <a:off x="3067" y="1434"/>
              <a:ext cx="1191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/>
                <a:t>感知输入</a:t>
              </a:r>
            </a:p>
            <a:p>
              <a:pPr algn="ctr"/>
              <a:r>
                <a:rPr lang="en-US" altLang="zh-CN"/>
                <a:t>(</a:t>
              </a:r>
              <a:r>
                <a:rPr lang="zh-CN" altLang="en-US"/>
                <a:t>接触式感知输入</a:t>
              </a:r>
            </a:p>
            <a:p>
              <a:pPr algn="ctr"/>
              <a:r>
                <a:rPr lang="zh-CN" altLang="en-US"/>
                <a:t>非接触式感知输入</a:t>
              </a:r>
              <a:r>
                <a:rPr lang="en-US" altLang="zh-CN"/>
                <a:t>)</a:t>
              </a:r>
            </a:p>
          </p:txBody>
        </p:sp>
        <p:sp>
          <p:nvSpPr>
            <p:cNvPr id="1564701" name="Text Box 29"/>
            <p:cNvSpPr txBox="1">
              <a:spLocks noChangeArrowheads="1"/>
            </p:cNvSpPr>
            <p:nvPr/>
          </p:nvSpPr>
          <p:spPr bwMode="auto">
            <a:xfrm>
              <a:off x="3895" y="3346"/>
              <a:ext cx="1621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>
                  <a:solidFill>
                    <a:schemeClr val="accent2"/>
                  </a:solidFill>
                </a:rPr>
                <a:t>CRT</a:t>
              </a:r>
              <a:r>
                <a:rPr lang="zh-CN" altLang="en-US">
                  <a:solidFill>
                    <a:schemeClr val="accent2"/>
                  </a:solidFill>
                </a:rPr>
                <a:t>：阴极射线管</a:t>
              </a:r>
            </a:p>
            <a:p>
              <a:pPr algn="ctr"/>
              <a:r>
                <a:rPr lang="en-US" altLang="zh-CN">
                  <a:solidFill>
                    <a:schemeClr val="accent2"/>
                  </a:solidFill>
                </a:rPr>
                <a:t>(</a:t>
              </a:r>
              <a:r>
                <a:rPr lang="zh-CN" altLang="en-US">
                  <a:solidFill>
                    <a:schemeClr val="accent2"/>
                  </a:solidFill>
                </a:rPr>
                <a:t>模拟显示器：黑白与彩色</a:t>
              </a:r>
              <a:r>
                <a:rPr lang="en-US" altLang="zh-CN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564702" name="Text Box 30"/>
            <p:cNvSpPr txBox="1">
              <a:spLocks noChangeArrowheads="1"/>
            </p:cNvSpPr>
            <p:nvPr/>
          </p:nvSpPr>
          <p:spPr bwMode="auto">
            <a:xfrm>
              <a:off x="4047" y="2802"/>
              <a:ext cx="1234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>
                  <a:solidFill>
                    <a:schemeClr val="accent2"/>
                  </a:solidFill>
                </a:rPr>
                <a:t>CRT: </a:t>
              </a:r>
              <a:r>
                <a:rPr lang="zh-CN" altLang="en-US">
                  <a:solidFill>
                    <a:schemeClr val="accent2"/>
                  </a:solidFill>
                </a:rPr>
                <a:t>字符发生器</a:t>
              </a:r>
              <a:endParaRPr lang="en-US" altLang="zh-CN">
                <a:solidFill>
                  <a:schemeClr val="accent2"/>
                </a:solidFill>
              </a:endParaRPr>
            </a:p>
            <a:p>
              <a:pPr algn="ctr"/>
              <a:r>
                <a:rPr lang="en-US" altLang="zh-CN">
                  <a:solidFill>
                    <a:schemeClr val="accent2"/>
                  </a:solidFill>
                </a:rPr>
                <a:t>(</a:t>
              </a:r>
              <a:r>
                <a:rPr lang="zh-CN" altLang="en-US">
                  <a:solidFill>
                    <a:schemeClr val="accent2"/>
                  </a:solidFill>
                </a:rPr>
                <a:t>向量式模拟显示器</a:t>
              </a:r>
              <a:r>
                <a:rPr lang="en-US" altLang="zh-CN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564703" name="Text Box 31"/>
            <p:cNvSpPr txBox="1">
              <a:spLocks noChangeArrowheads="1"/>
            </p:cNvSpPr>
            <p:nvPr/>
          </p:nvSpPr>
          <p:spPr bwMode="auto">
            <a:xfrm>
              <a:off x="3859" y="2338"/>
              <a:ext cx="1618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>
                  <a:solidFill>
                    <a:schemeClr val="accent2"/>
                  </a:solidFill>
                </a:rPr>
                <a:t>CRT: </a:t>
              </a:r>
              <a:r>
                <a:rPr lang="zh-CN" altLang="en-US">
                  <a:solidFill>
                    <a:schemeClr val="accent2"/>
                  </a:solidFill>
                </a:rPr>
                <a:t>数字光栅扫描显示器</a:t>
              </a:r>
              <a:endParaRPr lang="en-US" altLang="zh-CN">
                <a:solidFill>
                  <a:schemeClr val="accent2"/>
                </a:solidFill>
              </a:endParaRPr>
            </a:p>
            <a:p>
              <a:pPr algn="ctr"/>
              <a:r>
                <a:rPr lang="en-US" altLang="zh-CN">
                  <a:solidFill>
                    <a:schemeClr val="accent2"/>
                  </a:solidFill>
                </a:rPr>
                <a:t>(</a:t>
              </a:r>
              <a:r>
                <a:rPr lang="zh-CN" altLang="en-US">
                  <a:solidFill>
                    <a:schemeClr val="accent2"/>
                  </a:solidFill>
                </a:rPr>
                <a:t>基于内存的显示</a:t>
              </a:r>
              <a:r>
                <a:rPr lang="en-US" altLang="zh-CN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564704" name="Text Box 32"/>
            <p:cNvSpPr txBox="1">
              <a:spLocks noChangeArrowheads="1"/>
            </p:cNvSpPr>
            <p:nvPr/>
          </p:nvSpPr>
          <p:spPr bwMode="auto">
            <a:xfrm>
              <a:off x="4296" y="1441"/>
              <a:ext cx="66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>
                  <a:solidFill>
                    <a:schemeClr val="accent2"/>
                  </a:solidFill>
                </a:rPr>
                <a:t>3D</a:t>
              </a:r>
              <a:r>
                <a:rPr lang="zh-CN" altLang="en-US">
                  <a:solidFill>
                    <a:schemeClr val="accent2"/>
                  </a:solidFill>
                </a:rPr>
                <a:t>显示器</a:t>
              </a:r>
              <a:endParaRPr lang="en-US" altLang="zh-CN">
                <a:solidFill>
                  <a:schemeClr val="accent2"/>
                </a:solidFill>
              </a:endParaRPr>
            </a:p>
          </p:txBody>
        </p:sp>
        <p:sp>
          <p:nvSpPr>
            <p:cNvPr id="1564705" name="Text Box 33"/>
            <p:cNvSpPr txBox="1">
              <a:spLocks noChangeArrowheads="1"/>
            </p:cNvSpPr>
            <p:nvPr/>
          </p:nvSpPr>
          <p:spPr bwMode="auto">
            <a:xfrm>
              <a:off x="4022" y="1797"/>
              <a:ext cx="1234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2"/>
                  </a:solidFill>
                </a:rPr>
                <a:t>数字显示器</a:t>
              </a:r>
            </a:p>
            <a:p>
              <a:pPr algn="ctr"/>
              <a:r>
                <a:rPr lang="en-US" altLang="zh-CN" dirty="0">
                  <a:solidFill>
                    <a:schemeClr val="accent2"/>
                  </a:solidFill>
                </a:rPr>
                <a:t>(</a:t>
              </a:r>
              <a:r>
                <a:rPr lang="zh-CN" altLang="en-US" dirty="0">
                  <a:solidFill>
                    <a:schemeClr val="accent2"/>
                  </a:solidFill>
                </a:rPr>
                <a:t>液晶、等离子技术</a:t>
              </a:r>
              <a:r>
                <a:rPr lang="en-US" altLang="zh-CN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564706" name="Text Box 34"/>
            <p:cNvSpPr txBox="1">
              <a:spLocks noChangeArrowheads="1"/>
            </p:cNvSpPr>
            <p:nvPr/>
          </p:nvSpPr>
          <p:spPr bwMode="auto">
            <a:xfrm>
              <a:off x="1777" y="1658"/>
              <a:ext cx="1395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>
                  <a:solidFill>
                    <a:schemeClr val="accent2"/>
                  </a:solidFill>
                </a:rPr>
                <a:t>固态硬盘</a:t>
              </a:r>
              <a:endParaRPr lang="en-US" altLang="zh-CN">
                <a:solidFill>
                  <a:schemeClr val="accent2"/>
                </a:solidFill>
              </a:endParaRPr>
            </a:p>
            <a:p>
              <a:pPr algn="ctr"/>
              <a:r>
                <a:rPr lang="en-US" altLang="zh-CN">
                  <a:solidFill>
                    <a:schemeClr val="accent2"/>
                  </a:solidFill>
                </a:rPr>
                <a:t>USB Removable disk</a:t>
              </a:r>
            </a:p>
          </p:txBody>
        </p:sp>
        <p:sp>
          <p:nvSpPr>
            <p:cNvPr id="1564707" name="Text Box 35"/>
            <p:cNvSpPr txBox="1">
              <a:spLocks noChangeArrowheads="1"/>
            </p:cNvSpPr>
            <p:nvPr/>
          </p:nvSpPr>
          <p:spPr bwMode="auto">
            <a:xfrm>
              <a:off x="2104" y="2039"/>
              <a:ext cx="7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chemeClr val="accent2"/>
                  </a:solidFill>
                </a:rPr>
                <a:t>FlashRAM</a:t>
              </a:r>
            </a:p>
          </p:txBody>
        </p:sp>
        <p:sp>
          <p:nvSpPr>
            <p:cNvPr id="1564708" name="Text Box 36"/>
            <p:cNvSpPr txBox="1">
              <a:spLocks noChangeArrowheads="1"/>
            </p:cNvSpPr>
            <p:nvPr/>
          </p:nvSpPr>
          <p:spPr bwMode="auto">
            <a:xfrm>
              <a:off x="1865" y="3251"/>
              <a:ext cx="12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磁带</a:t>
              </a:r>
              <a:r>
                <a:rPr lang="en-US" altLang="zh-CN">
                  <a:solidFill>
                    <a:schemeClr val="accent2"/>
                  </a:solidFill>
                </a:rPr>
                <a:t>/</a:t>
              </a:r>
              <a:r>
                <a:rPr lang="zh-CN" altLang="en-US">
                  <a:solidFill>
                    <a:schemeClr val="accent2"/>
                  </a:solidFill>
                </a:rPr>
                <a:t>磁芯</a:t>
              </a:r>
              <a:r>
                <a:rPr lang="en-US" altLang="zh-CN">
                  <a:solidFill>
                    <a:schemeClr val="accent2"/>
                  </a:solidFill>
                </a:rPr>
                <a:t>/</a:t>
              </a:r>
              <a:r>
                <a:rPr lang="zh-CN" altLang="en-US">
                  <a:solidFill>
                    <a:schemeClr val="accent2"/>
                  </a:solidFill>
                </a:rPr>
                <a:t>磁鼓存储</a:t>
              </a:r>
              <a:endParaRPr lang="en-US" altLang="zh-CN">
                <a:solidFill>
                  <a:schemeClr val="accent2"/>
                </a:solidFill>
              </a:endParaRPr>
            </a:p>
          </p:txBody>
        </p:sp>
        <p:sp>
          <p:nvSpPr>
            <p:cNvPr id="1564709" name="Text Box 37"/>
            <p:cNvSpPr txBox="1">
              <a:spLocks noChangeArrowheads="1"/>
            </p:cNvSpPr>
            <p:nvPr/>
          </p:nvSpPr>
          <p:spPr bwMode="auto">
            <a:xfrm>
              <a:off x="1794" y="2697"/>
              <a:ext cx="136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磁盘存储</a:t>
              </a:r>
              <a:r>
                <a:rPr lang="en-US" altLang="zh-CN">
                  <a:solidFill>
                    <a:schemeClr val="accent2"/>
                  </a:solidFill>
                </a:rPr>
                <a:t>(</a:t>
              </a:r>
              <a:r>
                <a:rPr lang="zh-CN" altLang="en-US">
                  <a:solidFill>
                    <a:schemeClr val="accent2"/>
                  </a:solidFill>
                </a:rPr>
                <a:t>硬盘与软盘</a:t>
              </a:r>
              <a:r>
                <a:rPr lang="en-US" altLang="zh-CN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564710" name="Text Box 38"/>
            <p:cNvSpPr txBox="1">
              <a:spLocks noChangeArrowheads="1"/>
            </p:cNvSpPr>
            <p:nvPr/>
          </p:nvSpPr>
          <p:spPr bwMode="auto">
            <a:xfrm>
              <a:off x="1770" y="2266"/>
              <a:ext cx="141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光盘存储</a:t>
              </a:r>
              <a:r>
                <a:rPr lang="en-US" altLang="zh-CN">
                  <a:solidFill>
                    <a:schemeClr val="accent2"/>
                  </a:solidFill>
                </a:rPr>
                <a:t>(CD-ROM, CD R/W, DVD)</a:t>
              </a:r>
            </a:p>
          </p:txBody>
        </p:sp>
        <p:sp>
          <p:nvSpPr>
            <p:cNvPr id="1564711" name="Text Box 39"/>
            <p:cNvSpPr txBox="1">
              <a:spLocks noChangeArrowheads="1"/>
            </p:cNvSpPr>
            <p:nvPr/>
          </p:nvSpPr>
          <p:spPr bwMode="auto">
            <a:xfrm>
              <a:off x="2159" y="3529"/>
              <a:ext cx="63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汞延迟线</a:t>
              </a:r>
              <a:endParaRPr lang="en-US" altLang="zh-CN">
                <a:solidFill>
                  <a:schemeClr val="accent2"/>
                </a:solidFill>
              </a:endParaRPr>
            </a:p>
          </p:txBody>
        </p:sp>
        <p:sp>
          <p:nvSpPr>
            <p:cNvPr id="1564712" name="Text Box 40"/>
            <p:cNvSpPr txBox="1">
              <a:spLocks noChangeArrowheads="1"/>
            </p:cNvSpPr>
            <p:nvPr/>
          </p:nvSpPr>
          <p:spPr bwMode="auto">
            <a:xfrm>
              <a:off x="1883" y="1435"/>
              <a:ext cx="118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纳米存储</a:t>
              </a:r>
              <a:r>
                <a:rPr lang="en-US" altLang="zh-CN">
                  <a:solidFill>
                    <a:schemeClr val="accent2"/>
                  </a:solidFill>
                </a:rPr>
                <a:t>/</a:t>
              </a:r>
              <a:r>
                <a:rPr lang="zh-CN" altLang="en-US">
                  <a:solidFill>
                    <a:schemeClr val="accent2"/>
                  </a:solidFill>
                </a:rPr>
                <a:t>量子存储</a:t>
              </a:r>
              <a:endParaRPr lang="en-US" altLang="zh-CN">
                <a:solidFill>
                  <a:schemeClr val="accent2"/>
                </a:solidFill>
              </a:endParaRPr>
            </a:p>
          </p:txBody>
        </p:sp>
        <p:sp>
          <p:nvSpPr>
            <p:cNvPr id="1564713" name="Text Box 41"/>
            <p:cNvSpPr txBox="1">
              <a:spLocks noChangeArrowheads="1"/>
            </p:cNvSpPr>
            <p:nvPr/>
          </p:nvSpPr>
          <p:spPr bwMode="auto">
            <a:xfrm>
              <a:off x="1739" y="2974"/>
              <a:ext cx="147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chemeClr val="accent2"/>
                  </a:solidFill>
                </a:rPr>
                <a:t>半导体存储</a:t>
              </a:r>
              <a:r>
                <a:rPr lang="en-US" altLang="zh-CN">
                  <a:solidFill>
                    <a:schemeClr val="accent2"/>
                  </a:solidFill>
                </a:rPr>
                <a:t>(ROM/RAM)</a:t>
              </a:r>
            </a:p>
          </p:txBody>
        </p:sp>
      </p:grpSp>
      <p:sp>
        <p:nvSpPr>
          <p:cNvPr id="2" name="圆角矩形 73">
            <a:extLst>
              <a:ext uri="{FF2B5EF4-FFF2-40B4-BE49-F238E27FC236}">
                <a16:creationId xmlns:a16="http://schemas.microsoft.com/office/drawing/2014/main" id="{E94F828C-F24B-4C25-95D5-244FC9DF8FED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(13)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计算机系统 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124596B-34DE-40DE-9954-97DBCDBBE953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电子自动计算的发展历程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4589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723" name="Group 3"/>
          <p:cNvGrpSpPr>
            <a:grpSpLocks/>
          </p:cNvGrpSpPr>
          <p:nvPr/>
        </p:nvGrpSpPr>
        <p:grpSpPr bwMode="auto">
          <a:xfrm>
            <a:off x="5353572" y="4336529"/>
            <a:ext cx="1425575" cy="1187450"/>
            <a:chOff x="2695" y="3093"/>
            <a:chExt cx="898" cy="748"/>
          </a:xfrm>
        </p:grpSpPr>
        <p:sp>
          <p:nvSpPr>
            <p:cNvPr id="2" name="AutoShape 39"/>
            <p:cNvSpPr>
              <a:spLocks noChangeArrowheads="1"/>
            </p:cNvSpPr>
            <p:nvPr/>
          </p:nvSpPr>
          <p:spPr bwMode="gray">
            <a:xfrm>
              <a:off x="2695" y="3093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" name="Oval 40"/>
            <p:cNvSpPr>
              <a:spLocks noChangeArrowheads="1"/>
            </p:cNvSpPr>
            <p:nvPr/>
          </p:nvSpPr>
          <p:spPr bwMode="gray">
            <a:xfrm>
              <a:off x="2769" y="3155"/>
              <a:ext cx="750" cy="625"/>
            </a:xfrm>
            <a:prstGeom prst="ellipse">
              <a:avLst/>
            </a:prstGeom>
            <a:solidFill>
              <a:srgbClr val="003366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" name="Text Box 84"/>
            <p:cNvSpPr txBox="1">
              <a:spLocks noChangeArrowheads="1"/>
            </p:cNvSpPr>
            <p:nvPr/>
          </p:nvSpPr>
          <p:spPr bwMode="auto">
            <a:xfrm>
              <a:off x="2772" y="3208"/>
              <a:ext cx="74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 b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存储 设备</a:t>
              </a:r>
            </a:p>
          </p:txBody>
        </p:sp>
      </p:grpSp>
      <p:grpSp>
        <p:nvGrpSpPr>
          <p:cNvPr id="1566727" name="Group 7"/>
          <p:cNvGrpSpPr>
            <a:grpSpLocks/>
          </p:cNvGrpSpPr>
          <p:nvPr/>
        </p:nvGrpSpPr>
        <p:grpSpPr bwMode="auto">
          <a:xfrm>
            <a:off x="2850085" y="3736454"/>
            <a:ext cx="1425575" cy="1187450"/>
            <a:chOff x="1117" y="1998"/>
            <a:chExt cx="898" cy="748"/>
          </a:xfrm>
        </p:grpSpPr>
        <p:sp>
          <p:nvSpPr>
            <p:cNvPr id="5" name="AutoShape 39"/>
            <p:cNvSpPr>
              <a:spLocks noChangeArrowheads="1"/>
            </p:cNvSpPr>
            <p:nvPr/>
          </p:nvSpPr>
          <p:spPr bwMode="gray">
            <a:xfrm>
              <a:off x="1117" y="1998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" name="Oval 40"/>
            <p:cNvSpPr>
              <a:spLocks noChangeArrowheads="1"/>
            </p:cNvSpPr>
            <p:nvPr/>
          </p:nvSpPr>
          <p:spPr bwMode="gray">
            <a:xfrm>
              <a:off x="1191" y="2060"/>
              <a:ext cx="750" cy="625"/>
            </a:xfrm>
            <a:prstGeom prst="ellipse">
              <a:avLst/>
            </a:prstGeom>
            <a:solidFill>
              <a:schemeClr val="accent2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Text Box 84"/>
            <p:cNvSpPr txBox="1">
              <a:spLocks noChangeArrowheads="1"/>
            </p:cNvSpPr>
            <p:nvPr/>
          </p:nvSpPr>
          <p:spPr bwMode="auto">
            <a:xfrm>
              <a:off x="1194" y="2208"/>
              <a:ext cx="74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 sz="2800" b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输入</a:t>
              </a:r>
            </a:p>
          </p:txBody>
        </p:sp>
      </p:grpSp>
      <p:sp>
        <p:nvSpPr>
          <p:cNvPr id="1566731" name="AutoShape 11"/>
          <p:cNvSpPr>
            <a:spLocks noChangeArrowheads="1"/>
          </p:cNvSpPr>
          <p:nvPr/>
        </p:nvSpPr>
        <p:spPr bwMode="auto">
          <a:xfrm>
            <a:off x="4255022" y="4157143"/>
            <a:ext cx="1095375" cy="344487"/>
          </a:xfrm>
          <a:prstGeom prst="rightArrow">
            <a:avLst>
              <a:gd name="adj1" fmla="val 50000"/>
              <a:gd name="adj2" fmla="val 79493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566732" name="Group 12"/>
          <p:cNvGrpSpPr>
            <a:grpSpLocks/>
          </p:cNvGrpSpPr>
          <p:nvPr/>
        </p:nvGrpSpPr>
        <p:grpSpPr bwMode="auto">
          <a:xfrm>
            <a:off x="5342460" y="3114154"/>
            <a:ext cx="1425575" cy="1187450"/>
            <a:chOff x="4140" y="2220"/>
            <a:chExt cx="898" cy="748"/>
          </a:xfrm>
        </p:grpSpPr>
        <p:sp>
          <p:nvSpPr>
            <p:cNvPr id="8" name="AutoShape 39"/>
            <p:cNvSpPr>
              <a:spLocks noChangeArrowheads="1"/>
            </p:cNvSpPr>
            <p:nvPr/>
          </p:nvSpPr>
          <p:spPr bwMode="gray">
            <a:xfrm>
              <a:off x="4140" y="2220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" name="Oval 40"/>
            <p:cNvSpPr>
              <a:spLocks noChangeArrowheads="1"/>
            </p:cNvSpPr>
            <p:nvPr/>
          </p:nvSpPr>
          <p:spPr bwMode="gray">
            <a:xfrm>
              <a:off x="4214" y="2282"/>
              <a:ext cx="750" cy="625"/>
            </a:xfrm>
            <a:prstGeom prst="ellipse">
              <a:avLst/>
            </a:prstGeom>
            <a:solidFill>
              <a:srgbClr val="669900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" name="Text Box 84"/>
            <p:cNvSpPr txBox="1">
              <a:spLocks noChangeArrowheads="1"/>
            </p:cNvSpPr>
            <p:nvPr/>
          </p:nvSpPr>
          <p:spPr bwMode="auto">
            <a:xfrm>
              <a:off x="4217" y="2335"/>
              <a:ext cx="74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 b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控制与计算</a:t>
              </a:r>
              <a:endParaRPr kumimoji="0" lang="en-US" altLang="zh-CN" b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566736" name="Group 16"/>
          <p:cNvGrpSpPr>
            <a:grpSpLocks/>
          </p:cNvGrpSpPr>
          <p:nvPr/>
        </p:nvGrpSpPr>
        <p:grpSpPr bwMode="auto">
          <a:xfrm>
            <a:off x="7936435" y="3734867"/>
            <a:ext cx="1425575" cy="1187450"/>
            <a:chOff x="1462" y="2443"/>
            <a:chExt cx="898" cy="748"/>
          </a:xfrm>
        </p:grpSpPr>
        <p:sp>
          <p:nvSpPr>
            <p:cNvPr id="20" name="AutoShape 39"/>
            <p:cNvSpPr>
              <a:spLocks noChangeArrowheads="1"/>
            </p:cNvSpPr>
            <p:nvPr/>
          </p:nvSpPr>
          <p:spPr bwMode="gray">
            <a:xfrm>
              <a:off x="1462" y="2443"/>
              <a:ext cx="898" cy="748"/>
            </a:xfrm>
            <a:custGeom>
              <a:avLst/>
              <a:gdLst>
                <a:gd name="G0" fmla="+- 1914 0 0"/>
                <a:gd name="G1" fmla="+- 21600 0 1914"/>
                <a:gd name="G2" fmla="+- 21600 0 1914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14" y="10800"/>
                  </a:moveTo>
                  <a:cubicBezTo>
                    <a:pt x="1914" y="15708"/>
                    <a:pt x="5892" y="19686"/>
                    <a:pt x="10800" y="19686"/>
                  </a:cubicBezTo>
                  <a:cubicBezTo>
                    <a:pt x="15708" y="19686"/>
                    <a:pt x="19686" y="15708"/>
                    <a:pt x="19686" y="10800"/>
                  </a:cubicBezTo>
                  <a:cubicBezTo>
                    <a:pt x="19686" y="5892"/>
                    <a:pt x="15708" y="1914"/>
                    <a:pt x="10800" y="1914"/>
                  </a:cubicBezTo>
                  <a:cubicBezTo>
                    <a:pt x="5892" y="1914"/>
                    <a:pt x="1914" y="5892"/>
                    <a:pt x="1914" y="1080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Oval 40"/>
            <p:cNvSpPr>
              <a:spLocks noChangeArrowheads="1"/>
            </p:cNvSpPr>
            <p:nvPr/>
          </p:nvSpPr>
          <p:spPr bwMode="gray">
            <a:xfrm>
              <a:off x="1536" y="2505"/>
              <a:ext cx="750" cy="625"/>
            </a:xfrm>
            <a:prstGeom prst="ellipse">
              <a:avLst/>
            </a:prstGeom>
            <a:solidFill>
              <a:schemeClr val="accent2"/>
            </a:solidFill>
            <a:ln w="28575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/>
              <a:endParaRPr kumimoji="0" lang="zh-CN" altLang="en-US" sz="2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Text Box 84"/>
            <p:cNvSpPr txBox="1">
              <a:spLocks noChangeArrowheads="1"/>
            </p:cNvSpPr>
            <p:nvPr/>
          </p:nvSpPr>
          <p:spPr bwMode="auto">
            <a:xfrm>
              <a:off x="1539" y="2653"/>
              <a:ext cx="74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35000"/>
                </a:spcBef>
              </a:pPr>
              <a:r>
                <a:rPr kumimoji="0" lang="zh-CN" altLang="en-US" sz="2800" b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华文中宋" panose="02010600040101010101" pitchFamily="2" charset="-122"/>
                </a:rPr>
                <a:t>输出</a:t>
              </a:r>
            </a:p>
          </p:txBody>
        </p:sp>
      </p:grpSp>
      <p:sp>
        <p:nvSpPr>
          <p:cNvPr id="1566740" name="AutoShape 20"/>
          <p:cNvSpPr>
            <a:spLocks noChangeArrowheads="1"/>
          </p:cNvSpPr>
          <p:nvPr/>
        </p:nvSpPr>
        <p:spPr bwMode="auto">
          <a:xfrm>
            <a:off x="6861697" y="4157143"/>
            <a:ext cx="1095375" cy="344487"/>
          </a:xfrm>
          <a:prstGeom prst="rightArrow">
            <a:avLst>
              <a:gd name="adj1" fmla="val 50000"/>
              <a:gd name="adj2" fmla="val 79493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66741" name="Text Box 21"/>
          <p:cNvSpPr txBox="1">
            <a:spLocks noChangeArrowheads="1"/>
          </p:cNvSpPr>
          <p:nvPr/>
        </p:nvSpPr>
        <p:spPr bwMode="auto">
          <a:xfrm>
            <a:off x="4683965" y="2325168"/>
            <a:ext cx="269176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solidFill>
                  <a:schemeClr val="accent2"/>
                </a:solidFill>
              </a:rPr>
              <a:t>微处理器</a:t>
            </a:r>
            <a:endParaRPr lang="en-US" altLang="zh-CN" sz="2400">
              <a:solidFill>
                <a:schemeClr val="accent2"/>
              </a:solidFill>
            </a:endParaRPr>
          </a:p>
          <a:p>
            <a:pPr algn="ctr"/>
            <a:r>
              <a:rPr lang="zh-CN" altLang="en-US" sz="2400">
                <a:solidFill>
                  <a:schemeClr val="accent2"/>
                </a:solidFill>
              </a:rPr>
              <a:t>中央处理单元</a:t>
            </a:r>
            <a:r>
              <a:rPr lang="en-US" altLang="zh-CN" sz="2400">
                <a:solidFill>
                  <a:schemeClr val="accent2"/>
                </a:solidFill>
              </a:rPr>
              <a:t>CPU</a:t>
            </a:r>
          </a:p>
        </p:txBody>
      </p:sp>
      <p:sp>
        <p:nvSpPr>
          <p:cNvPr id="1566742" name="Text Box 22"/>
          <p:cNvSpPr txBox="1">
            <a:spLocks noChangeArrowheads="1"/>
          </p:cNvSpPr>
          <p:nvPr/>
        </p:nvSpPr>
        <p:spPr bwMode="auto">
          <a:xfrm>
            <a:off x="5294239" y="5474768"/>
            <a:ext cx="17315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solidFill>
                  <a:schemeClr val="accent2"/>
                </a:solidFill>
              </a:rPr>
              <a:t>内存与外存</a:t>
            </a:r>
          </a:p>
        </p:txBody>
      </p:sp>
      <p:sp>
        <p:nvSpPr>
          <p:cNvPr id="11" name="圆角矩形 73">
            <a:extLst>
              <a:ext uri="{FF2B5EF4-FFF2-40B4-BE49-F238E27FC236}">
                <a16:creationId xmlns:a16="http://schemas.microsoft.com/office/drawing/2014/main" id="{EA6EE33E-65DD-47AD-A1D0-028F63E729E5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(14)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小结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48BF0880-FB48-4676-8305-81CD337AAFC1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电子自动计算的发展历程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1908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154" name="Group 2"/>
          <p:cNvGrpSpPr>
            <a:grpSpLocks/>
          </p:cNvGrpSpPr>
          <p:nvPr/>
        </p:nvGrpSpPr>
        <p:grpSpPr bwMode="auto">
          <a:xfrm>
            <a:off x="1878345" y="3493665"/>
            <a:ext cx="4508500" cy="3144837"/>
            <a:chOff x="249" y="2115"/>
            <a:chExt cx="2840" cy="1981"/>
          </a:xfrm>
        </p:grpSpPr>
        <p:pic>
          <p:nvPicPr>
            <p:cNvPr id="158515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2115"/>
              <a:ext cx="2840" cy="1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85156" name="Rectangle 4"/>
            <p:cNvSpPr>
              <a:spLocks noChangeArrowheads="1"/>
            </p:cNvSpPr>
            <p:nvPr/>
          </p:nvSpPr>
          <p:spPr bwMode="auto">
            <a:xfrm>
              <a:off x="547" y="3884"/>
              <a:ext cx="22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zh-CN" altLang="en-US" b="0"/>
                <a:t>世界上最小台式电脑</a:t>
              </a:r>
              <a:r>
                <a:rPr lang="en-US" altLang="zh-CN" b="0"/>
                <a:t>---- </a:t>
              </a:r>
              <a:r>
                <a:rPr lang="zh-CN" altLang="en-US" b="0"/>
                <a:t>如同拇指大小</a:t>
              </a:r>
            </a:p>
          </p:txBody>
        </p:sp>
      </p:grpSp>
      <p:grpSp>
        <p:nvGrpSpPr>
          <p:cNvPr id="1585157" name="Group 5"/>
          <p:cNvGrpSpPr>
            <a:grpSpLocks/>
          </p:cNvGrpSpPr>
          <p:nvPr/>
        </p:nvGrpSpPr>
        <p:grpSpPr bwMode="auto">
          <a:xfrm>
            <a:off x="8514095" y="1980777"/>
            <a:ext cx="2112962" cy="2424113"/>
            <a:chOff x="3107" y="1117"/>
            <a:chExt cx="1331" cy="1527"/>
          </a:xfrm>
        </p:grpSpPr>
        <p:pic>
          <p:nvPicPr>
            <p:cNvPr id="1585158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4" y="1117"/>
              <a:ext cx="998" cy="1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85159" name="Rectangle 7"/>
            <p:cNvSpPr>
              <a:spLocks noChangeArrowheads="1"/>
            </p:cNvSpPr>
            <p:nvPr/>
          </p:nvSpPr>
          <p:spPr bwMode="auto">
            <a:xfrm>
              <a:off x="3107" y="2432"/>
              <a:ext cx="133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b="0"/>
                <a:t>平板电脑</a:t>
              </a:r>
              <a:r>
                <a:rPr lang="en-US" altLang="zh-CN" b="0"/>
                <a:t>-Apple IPAD</a:t>
              </a:r>
            </a:p>
          </p:txBody>
        </p:sp>
      </p:grpSp>
      <p:pic>
        <p:nvPicPr>
          <p:cNvPr id="158516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121" y="4573164"/>
            <a:ext cx="3273425" cy="171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85161" name="Rectangle 9"/>
          <p:cNvSpPr>
            <a:spLocks noChangeArrowheads="1"/>
          </p:cNvSpPr>
          <p:nvPr/>
        </p:nvSpPr>
        <p:spPr bwMode="auto">
          <a:xfrm>
            <a:off x="7794957" y="6290839"/>
            <a:ext cx="996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b="0"/>
              <a:t>智能手机</a:t>
            </a:r>
          </a:p>
        </p:txBody>
      </p:sp>
      <p:pic>
        <p:nvPicPr>
          <p:cNvPr id="158516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171" y="2050627"/>
            <a:ext cx="28082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85164" name="Group 12"/>
          <p:cNvGrpSpPr>
            <a:grpSpLocks/>
          </p:cNvGrpSpPr>
          <p:nvPr/>
        </p:nvGrpSpPr>
        <p:grpSpPr bwMode="auto">
          <a:xfrm>
            <a:off x="8514095" y="1980777"/>
            <a:ext cx="2112962" cy="2424113"/>
            <a:chOff x="3107" y="1117"/>
            <a:chExt cx="1331" cy="1527"/>
          </a:xfrm>
        </p:grpSpPr>
        <p:pic>
          <p:nvPicPr>
            <p:cNvPr id="1585165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4" y="1117"/>
              <a:ext cx="998" cy="1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85166" name="Rectangle 14"/>
            <p:cNvSpPr>
              <a:spLocks noChangeArrowheads="1"/>
            </p:cNvSpPr>
            <p:nvPr/>
          </p:nvSpPr>
          <p:spPr bwMode="auto">
            <a:xfrm>
              <a:off x="3107" y="2432"/>
              <a:ext cx="133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b="0"/>
                <a:t>平板电脑</a:t>
              </a:r>
              <a:r>
                <a:rPr lang="en-US" altLang="zh-CN" b="0"/>
                <a:t>-Apple IPAD</a:t>
              </a:r>
            </a:p>
          </p:txBody>
        </p:sp>
      </p:grpSp>
      <p:pic>
        <p:nvPicPr>
          <p:cNvPr id="1585167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121" y="4573164"/>
            <a:ext cx="3273425" cy="171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85168" name="Text Box 16"/>
          <p:cNvSpPr txBox="1">
            <a:spLocks noChangeArrowheads="1"/>
          </p:cNvSpPr>
          <p:nvPr/>
        </p:nvSpPr>
        <p:spPr bwMode="auto">
          <a:xfrm>
            <a:off x="771383" y="1980777"/>
            <a:ext cx="2424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可嵌入、可携带</a:t>
            </a: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C6C6D9EC-D4A2-4860-B171-F401BC3E5012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(15)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微型化趋势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4293078-C7AE-4321-B524-5B7455BC6392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电子自动计算的发展历程</a:t>
            </a:r>
          </a:p>
        </p:txBody>
      </p:sp>
    </p:spTree>
    <p:extLst>
      <p:ext uri="{BB962C8B-B14F-4D97-AF65-F5344CB8AC3E}">
        <p14:creationId xmlns:p14="http://schemas.microsoft.com/office/powerpoint/2010/main" val="3610187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02" name="Rectangle 5"/>
          <p:cNvSpPr>
            <a:spLocks noChangeArrowheads="1"/>
          </p:cNvSpPr>
          <p:nvPr/>
        </p:nvSpPr>
        <p:spPr bwMode="auto">
          <a:xfrm>
            <a:off x="2130094" y="5309982"/>
            <a:ext cx="626427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eaLnBrk="1" hangingPunct="1"/>
            <a:r>
              <a:rPr kumimoji="0" lang="en-US" altLang="zh-CN" sz="1600" b="0">
                <a:ea typeface="宋体" panose="02010600030101010101" pitchFamily="2" charset="-122"/>
                <a:cs typeface="Arial" panose="020B0604020202020204" pitchFamily="34" charset="0"/>
              </a:rPr>
              <a:t>A massively parallel supercomputer using tens of thousands of embedded PowerPC processors supporting a large memory space With standard compilers and message passing environment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07570" y="2599276"/>
            <a:ext cx="489743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6" rIns="91408" bIns="45706"/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eaLnBrk="1" hangingPunct="1"/>
            <a:r>
              <a:rPr kumimoji="0" lang="en-US" altLang="zh-CN" sz="2200" dirty="0">
                <a:solidFill>
                  <a:schemeClr val="accent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IBM-</a:t>
            </a:r>
            <a:r>
              <a:rPr kumimoji="0" lang="en-US" altLang="zh-CN" sz="2200" dirty="0" err="1">
                <a:solidFill>
                  <a:schemeClr val="accent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BlueGene</a:t>
            </a:r>
            <a:r>
              <a:rPr kumimoji="0" lang="en-US" altLang="zh-CN" sz="2200" dirty="0">
                <a:solidFill>
                  <a:schemeClr val="accent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(</a:t>
            </a:r>
            <a:r>
              <a:rPr kumimoji="0" lang="zh-CN" altLang="en-US" sz="2200" dirty="0">
                <a:solidFill>
                  <a:schemeClr val="accent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蓝色基因</a:t>
            </a:r>
            <a:r>
              <a:rPr kumimoji="0" lang="en-US" altLang="zh-CN" sz="2200" dirty="0">
                <a:solidFill>
                  <a:schemeClr val="accent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): Milestone of an Intelligent Machine</a:t>
            </a:r>
          </a:p>
        </p:txBody>
      </p:sp>
      <p:pic>
        <p:nvPicPr>
          <p:cNvPr id="1587204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6" y="2012525"/>
            <a:ext cx="6667500" cy="302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872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1" y="4862264"/>
            <a:ext cx="2771775" cy="149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87206" name="Text Box 6"/>
          <p:cNvSpPr txBox="1">
            <a:spLocks noChangeArrowheads="1"/>
          </p:cNvSpPr>
          <p:nvPr/>
        </p:nvSpPr>
        <p:spPr bwMode="auto">
          <a:xfrm>
            <a:off x="707570" y="2012525"/>
            <a:ext cx="35702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可进行大规模、复杂计算</a:t>
            </a: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2D1E20A1-BC5B-4398-9768-DE02FCD0FF03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(16)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大型化趋势 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E37CF05D-F80B-4693-A268-F76CE39ADC04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电子自动计算的发展历程</a:t>
            </a:r>
          </a:p>
        </p:txBody>
      </p:sp>
    </p:spTree>
    <p:extLst>
      <p:ext uri="{BB962C8B-B14F-4D97-AF65-F5344CB8AC3E}">
        <p14:creationId xmlns:p14="http://schemas.microsoft.com/office/powerpoint/2010/main" val="1084371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707" y="3333948"/>
            <a:ext cx="2520950" cy="154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892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707" y="2038547"/>
            <a:ext cx="2519362" cy="131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89254" name="Text Box 6"/>
          <p:cNvSpPr txBox="1">
            <a:spLocks noChangeArrowheads="1"/>
          </p:cNvSpPr>
          <p:nvPr/>
        </p:nvSpPr>
        <p:spPr bwMode="auto">
          <a:xfrm>
            <a:off x="707570" y="2063327"/>
            <a:ext cx="35702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可进行大规模、复杂计算</a:t>
            </a:r>
          </a:p>
        </p:txBody>
      </p:sp>
      <p:sp>
        <p:nvSpPr>
          <p:cNvPr id="1589255" name="Rectangle 7"/>
          <p:cNvSpPr>
            <a:spLocks noChangeArrowheads="1"/>
          </p:cNvSpPr>
          <p:nvPr/>
        </p:nvSpPr>
        <p:spPr bwMode="auto">
          <a:xfrm>
            <a:off x="707570" y="2619451"/>
            <a:ext cx="25555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/>
              <a:t>超级计算机</a:t>
            </a:r>
            <a:r>
              <a:rPr lang="en-US" altLang="zh-CN" sz="2400" dirty="0"/>
              <a:t>500</a:t>
            </a:r>
            <a:r>
              <a:rPr lang="zh-CN" altLang="en-US" sz="2400" dirty="0"/>
              <a:t>强</a:t>
            </a: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2E573DD1-6857-426E-8E6E-556C82258DF8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(17)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大型化趋势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9B488DBE-45E4-4752-86B1-8E7F1053AF32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电子自动计算的发展历程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76" y="3283685"/>
            <a:ext cx="5267401" cy="11827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3461" y="4486063"/>
            <a:ext cx="7773074" cy="7193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570" y="5153546"/>
            <a:ext cx="5486876" cy="15485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068E5B-0FC5-49DE-9733-BFD6D3F4B0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824" y="5080884"/>
            <a:ext cx="4483070" cy="16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8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9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9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89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89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89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89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89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89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9254" grpId="0"/>
      <p:bldP spid="15892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1298" name="Group 2"/>
          <p:cNvGrpSpPr>
            <a:grpSpLocks/>
          </p:cNvGrpSpPr>
          <p:nvPr/>
        </p:nvGrpSpPr>
        <p:grpSpPr bwMode="auto">
          <a:xfrm>
            <a:off x="7771879" y="4450221"/>
            <a:ext cx="3609484" cy="2184266"/>
            <a:chOff x="2381" y="2160"/>
            <a:chExt cx="2418" cy="1590"/>
          </a:xfrm>
        </p:grpSpPr>
        <p:pic>
          <p:nvPicPr>
            <p:cNvPr id="1591299" name="图片 14" descr="Picture9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" y="2160"/>
              <a:ext cx="2400" cy="1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2613" y="3414"/>
              <a:ext cx="2186" cy="3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汽车生产线上的机器人</a:t>
              </a:r>
            </a:p>
          </p:txBody>
        </p:sp>
      </p:grpSp>
      <p:grpSp>
        <p:nvGrpSpPr>
          <p:cNvPr id="1591301" name="Group 5"/>
          <p:cNvGrpSpPr>
            <a:grpSpLocks/>
          </p:cNvGrpSpPr>
          <p:nvPr/>
        </p:nvGrpSpPr>
        <p:grpSpPr bwMode="auto">
          <a:xfrm>
            <a:off x="7771879" y="2166817"/>
            <a:ext cx="3560222" cy="2177398"/>
            <a:chOff x="135" y="789"/>
            <a:chExt cx="2385" cy="1585"/>
          </a:xfrm>
        </p:grpSpPr>
        <p:pic>
          <p:nvPicPr>
            <p:cNvPr id="1591302" name="图片 15" descr="PictureA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" y="810"/>
              <a:ext cx="2385" cy="1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91303" name="TextBox 16"/>
            <p:cNvSpPr txBox="1">
              <a:spLocks noChangeArrowheads="1"/>
            </p:cNvSpPr>
            <p:nvPr/>
          </p:nvSpPr>
          <p:spPr bwMode="auto">
            <a:xfrm>
              <a:off x="720" y="789"/>
              <a:ext cx="1155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水下机器人</a:t>
              </a:r>
            </a:p>
          </p:txBody>
        </p:sp>
      </p:grpSp>
      <p:pic>
        <p:nvPicPr>
          <p:cNvPr id="15913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129" y="3019558"/>
            <a:ext cx="396875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130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43" y="4207008"/>
            <a:ext cx="3933825" cy="240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91307" name="Rectangle 11"/>
          <p:cNvSpPr>
            <a:spLocks noChangeArrowheads="1"/>
          </p:cNvSpPr>
          <p:nvPr/>
        </p:nvSpPr>
        <p:spPr bwMode="auto">
          <a:xfrm>
            <a:off x="707570" y="2185591"/>
            <a:ext cx="444632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理解自然语言，具有自适应性，自主完成复杂功能</a:t>
            </a: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74DF0BF2-CD30-48CA-B07C-798396AE8A65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(18)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智能化趋势 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8F5CB96A-5908-44F9-8DBF-EBB6C41BDE6D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电子自动计算的发展历程</a:t>
            </a:r>
          </a:p>
        </p:txBody>
      </p:sp>
    </p:spTree>
    <p:extLst>
      <p:ext uri="{BB962C8B-B14F-4D97-AF65-F5344CB8AC3E}">
        <p14:creationId xmlns:p14="http://schemas.microsoft.com/office/powerpoint/2010/main" val="2827865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3346" name="Group 2"/>
          <p:cNvGrpSpPr>
            <a:grpSpLocks/>
          </p:cNvGrpSpPr>
          <p:nvPr/>
        </p:nvGrpSpPr>
        <p:grpSpPr bwMode="auto">
          <a:xfrm>
            <a:off x="2200347" y="2270764"/>
            <a:ext cx="7921625" cy="4068763"/>
            <a:chOff x="249" y="1502"/>
            <a:chExt cx="4990" cy="2563"/>
          </a:xfrm>
        </p:grpSpPr>
        <p:pic>
          <p:nvPicPr>
            <p:cNvPr id="1593347" name="Picture 3" descr="2life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" y="1868"/>
              <a:ext cx="2359" cy="1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3348" name="Picture 4" descr="rehearsal-service1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1752"/>
              <a:ext cx="1406" cy="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93349" name="Picture 5" descr="rfid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129"/>
              <a:ext cx="1407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593350" name="Object 7"/>
            <p:cNvGraphicFramePr>
              <a:graphicFrameLocks noChangeAspect="1"/>
            </p:cNvGraphicFramePr>
            <p:nvPr/>
          </p:nvGraphicFramePr>
          <p:xfrm>
            <a:off x="3696" y="3135"/>
            <a:ext cx="1407" cy="9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6440" name="Bitmap Image" r:id="rId7" imgW="7904762" imgH="6268325" progId="Paint.Picture">
                    <p:embed/>
                  </p:oleObj>
                </mc:Choice>
                <mc:Fallback>
                  <p:oleObj name="Bitmap Image" r:id="rId7" imgW="7904762" imgH="6268325" progId="Paint.Picture">
                    <p:embed/>
                    <p:pic>
                      <p:nvPicPr>
                        <p:cNvPr id="159335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3135"/>
                          <a:ext cx="1407" cy="9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593351" name="Picture 7" descr="SOMF_V_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1749"/>
              <a:ext cx="1452" cy="1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93352" name="Text Box 8"/>
            <p:cNvSpPr txBox="1">
              <a:spLocks noChangeArrowheads="1"/>
            </p:cNvSpPr>
            <p:nvPr/>
          </p:nvSpPr>
          <p:spPr bwMode="auto">
            <a:xfrm>
              <a:off x="249" y="1523"/>
              <a:ext cx="163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GB" altLang="zh-CN" sz="2000">
                  <a:solidFill>
                    <a:schemeClr val="accent2"/>
                  </a:solidFill>
                  <a:latin typeface="Times" panose="02020603050405020304" pitchFamily="18" charset="0"/>
                  <a:ea typeface="隶书" panose="02010509060101010101" pitchFamily="49" charset="-122"/>
                </a:rPr>
                <a:t>Internet of Services</a:t>
              </a:r>
            </a:p>
          </p:txBody>
        </p:sp>
        <p:sp>
          <p:nvSpPr>
            <p:cNvPr id="1593353" name="Text Box 9"/>
            <p:cNvSpPr txBox="1">
              <a:spLocks noChangeArrowheads="1"/>
            </p:cNvSpPr>
            <p:nvPr/>
          </p:nvSpPr>
          <p:spPr bwMode="auto">
            <a:xfrm>
              <a:off x="3560" y="2908"/>
              <a:ext cx="158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GB" altLang="zh-CN" sz="2000">
                  <a:solidFill>
                    <a:schemeClr val="accent2"/>
                  </a:solidFill>
                  <a:latin typeface="Times" panose="02020603050405020304" pitchFamily="18" charset="0"/>
                  <a:ea typeface="隶书" panose="02010509060101010101" pitchFamily="49" charset="-122"/>
                </a:rPr>
                <a:t>Internet of Networks</a:t>
              </a:r>
            </a:p>
          </p:txBody>
        </p:sp>
        <p:sp>
          <p:nvSpPr>
            <p:cNvPr id="1593354" name="Text Box 10"/>
            <p:cNvSpPr txBox="1">
              <a:spLocks noChangeArrowheads="1"/>
            </p:cNvSpPr>
            <p:nvPr/>
          </p:nvSpPr>
          <p:spPr bwMode="auto">
            <a:xfrm>
              <a:off x="385" y="2886"/>
              <a:ext cx="14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GB" altLang="zh-CN" sz="2000">
                  <a:solidFill>
                    <a:schemeClr val="accent2"/>
                  </a:solidFill>
                  <a:latin typeface="Times" panose="02020603050405020304" pitchFamily="18" charset="0"/>
                  <a:ea typeface="隶书" panose="02010509060101010101" pitchFamily="49" charset="-122"/>
                </a:rPr>
                <a:t>Internet of Things</a:t>
              </a:r>
            </a:p>
          </p:txBody>
        </p:sp>
        <p:sp>
          <p:nvSpPr>
            <p:cNvPr id="1593355" name="Text Box 11"/>
            <p:cNvSpPr txBox="1">
              <a:spLocks noChangeArrowheads="1"/>
            </p:cNvSpPr>
            <p:nvPr/>
          </p:nvSpPr>
          <p:spPr bwMode="auto">
            <a:xfrm>
              <a:off x="3606" y="1502"/>
              <a:ext cx="163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GB" altLang="zh-CN" sz="2000">
                  <a:solidFill>
                    <a:schemeClr val="accent2"/>
                  </a:solidFill>
                  <a:latin typeface="Times" panose="02020603050405020304" pitchFamily="18" charset="0"/>
                  <a:ea typeface="隶书" panose="02010509060101010101" pitchFamily="49" charset="-122"/>
                </a:rPr>
                <a:t>Internet of 3D Worlds</a:t>
              </a:r>
            </a:p>
          </p:txBody>
        </p:sp>
        <p:sp>
          <p:nvSpPr>
            <p:cNvPr id="1593356" name="Text Box 12"/>
            <p:cNvSpPr txBox="1">
              <a:spLocks noChangeArrowheads="1"/>
            </p:cNvSpPr>
            <p:nvPr/>
          </p:nvSpPr>
          <p:spPr bwMode="auto">
            <a:xfrm>
              <a:off x="2109" y="1515"/>
              <a:ext cx="127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GB" altLang="zh-CN" sz="2400" b="0">
                  <a:solidFill>
                    <a:srgbClr val="FF6600"/>
                  </a:solidFill>
                  <a:latin typeface="Britannic Bold" panose="020B0903060703020204" pitchFamily="34" charset="0"/>
                  <a:ea typeface="隶书" panose="02010509060101010101" pitchFamily="49" charset="-122"/>
                </a:rPr>
                <a:t>For people</a:t>
              </a:r>
            </a:p>
          </p:txBody>
        </p:sp>
        <p:sp>
          <p:nvSpPr>
            <p:cNvPr id="1593357" name="Text Box 13"/>
            <p:cNvSpPr txBox="1">
              <a:spLocks noChangeArrowheads="1"/>
            </p:cNvSpPr>
            <p:nvPr/>
          </p:nvSpPr>
          <p:spPr bwMode="auto">
            <a:xfrm>
              <a:off x="2064" y="3230"/>
              <a:ext cx="1270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0" lang="en-GB" altLang="zh-CN" sz="2400" b="0">
                  <a:solidFill>
                    <a:srgbClr val="FF6600"/>
                  </a:solidFill>
                  <a:latin typeface="Britannic Bold" panose="020B0903060703020204" pitchFamily="34" charset="0"/>
                  <a:ea typeface="隶书" panose="02010509060101010101" pitchFamily="49" charset="-122"/>
                </a:rPr>
                <a:t>and enterprises</a:t>
              </a:r>
            </a:p>
          </p:txBody>
        </p:sp>
      </p:grpSp>
      <p:sp>
        <p:nvSpPr>
          <p:cNvPr id="1593359" name="Rectangle 15"/>
          <p:cNvSpPr>
            <a:spLocks noChangeArrowheads="1"/>
          </p:cNvSpPr>
          <p:nvPr/>
        </p:nvSpPr>
        <p:spPr bwMode="auto">
          <a:xfrm>
            <a:off x="3574473" y="1860288"/>
            <a:ext cx="52139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“未来互联网”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-Future  Internet</a:t>
            </a:r>
          </a:p>
        </p:txBody>
      </p:sp>
      <p:sp>
        <p:nvSpPr>
          <p:cNvPr id="1593360" name="Text Box 16"/>
          <p:cNvSpPr txBox="1">
            <a:spLocks noChangeArrowheads="1"/>
          </p:cNvSpPr>
          <p:nvPr/>
        </p:nvSpPr>
        <p:spPr bwMode="auto">
          <a:xfrm>
            <a:off x="2416247" y="6242689"/>
            <a:ext cx="7507287" cy="510778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solidFill>
                  <a:srgbClr val="FFF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  <a:r>
              <a:rPr lang="en-US" altLang="zh-CN" sz="2400" dirty="0">
                <a:solidFill>
                  <a:srgbClr val="FFF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FFF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机相联，物</a:t>
            </a:r>
            <a:r>
              <a:rPr lang="en-US" altLang="zh-CN" sz="2400" dirty="0">
                <a:solidFill>
                  <a:srgbClr val="FFF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FFF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物相联，物</a:t>
            </a:r>
            <a:r>
              <a:rPr lang="en-US" altLang="zh-CN" sz="2400" dirty="0">
                <a:solidFill>
                  <a:srgbClr val="FFF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FFF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人相联，人</a:t>
            </a:r>
            <a:r>
              <a:rPr lang="en-US" altLang="zh-CN" sz="2400" dirty="0">
                <a:solidFill>
                  <a:srgbClr val="FFF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FFF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人相联</a:t>
            </a: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7C05C056-1EE8-4D28-ACC5-871F784109D7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(19)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网络化趋势 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B4B264C-A0D1-422E-B76F-46461C70901A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电子自动计算的发展历程</a:t>
            </a:r>
          </a:p>
        </p:txBody>
      </p:sp>
    </p:spTree>
    <p:extLst>
      <p:ext uri="{BB962C8B-B14F-4D97-AF65-F5344CB8AC3E}">
        <p14:creationId xmlns:p14="http://schemas.microsoft.com/office/powerpoint/2010/main" val="2699294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34543" y="193179"/>
            <a:ext cx="11073674" cy="658591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 引论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走马观花看导论</a:t>
            </a: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746868" y="1320354"/>
            <a:ext cx="6567824" cy="3397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  <a:cs typeface="+mn-cs"/>
              </a:rPr>
              <a:t>一、</a:t>
            </a:r>
            <a:r>
              <a:rPr lang="zh-CN" altLang="en-US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为什么要学习本课程</a:t>
            </a:r>
            <a:endParaRPr lang="en-US" altLang="zh-CN" sz="2800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微软雅黑" pitchFamily="34" charset="-122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二、本课程学习什么</a:t>
            </a:r>
            <a:endParaRPr lang="en-US" altLang="zh-CN" sz="2800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微软雅黑" pitchFamily="34" charset="-122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三、怎样学习本课程</a:t>
            </a:r>
            <a:endParaRPr lang="en-US" altLang="zh-CN" sz="2800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微软雅黑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四、电子自动计算的发展历程</a:t>
            </a:r>
          </a:p>
          <a:p>
            <a:pPr lvl="0" defTabSz="4572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五、什么是计算思维</a:t>
            </a:r>
            <a:endParaRPr lang="en-US" altLang="zh-CN" sz="2800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微软雅黑" pitchFamily="34" charset="-122"/>
            </a:endParaRPr>
          </a:p>
          <a:p>
            <a:pPr lvl="0" defTabSz="4572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2"/>
                </a:solidFill>
              </a:rPr>
              <a:t>六、大学计算思维教育空间</a:t>
            </a:r>
            <a:r>
              <a:rPr lang="en-US" altLang="zh-CN" sz="2800" dirty="0">
                <a:solidFill>
                  <a:schemeClr val="bg2"/>
                </a:solidFill>
              </a:rPr>
              <a:t>—</a:t>
            </a:r>
            <a:r>
              <a:rPr lang="zh-CN" altLang="en-US" sz="2800" dirty="0">
                <a:solidFill>
                  <a:schemeClr val="bg2"/>
                </a:solidFill>
              </a:rPr>
              <a:t>计算之树</a:t>
            </a:r>
            <a:r>
              <a:rPr lang="en-US" altLang="zh-CN" sz="2800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9275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2" name="Rectangle 2"/>
          <p:cNvSpPr>
            <a:spLocks noChangeArrowheads="1"/>
          </p:cNvSpPr>
          <p:nvPr/>
        </p:nvSpPr>
        <p:spPr bwMode="auto">
          <a:xfrm>
            <a:off x="3467821" y="1860288"/>
            <a:ext cx="5432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0" lang="zh-CN" altLang="en-US" sz="2000" dirty="0"/>
              <a:t>马克</a:t>
            </a:r>
            <a:r>
              <a:rPr kumimoji="0" lang="en-US" altLang="zh-CN" sz="2000" dirty="0"/>
              <a:t>.</a:t>
            </a:r>
            <a:r>
              <a:rPr kumimoji="0" lang="zh-CN" altLang="en-US" sz="2000" dirty="0"/>
              <a:t>安德森</a:t>
            </a:r>
            <a:r>
              <a:rPr kumimoji="0" lang="zh-CN" altLang="en-US" sz="1800" b="0" dirty="0"/>
              <a:t> </a:t>
            </a:r>
            <a:r>
              <a:rPr kumimoji="0" lang="en-US" altLang="zh-CN" b="0" dirty="0"/>
              <a:t>---</a:t>
            </a:r>
            <a:r>
              <a:rPr kumimoji="0" lang="zh-CN" altLang="en-US" b="0" dirty="0"/>
              <a:t>前</a:t>
            </a:r>
            <a:r>
              <a:rPr kumimoji="0" lang="en-US" altLang="zh-CN" b="0" dirty="0"/>
              <a:t>Netscape</a:t>
            </a:r>
            <a:r>
              <a:rPr kumimoji="0" lang="zh-CN" altLang="en-US" b="0" dirty="0"/>
              <a:t>公司创始人，现风险投资人</a:t>
            </a:r>
            <a:endParaRPr kumimoji="0" lang="en-US" altLang="zh-CN" b="0" dirty="0"/>
          </a:p>
        </p:txBody>
      </p:sp>
      <p:pic>
        <p:nvPicPr>
          <p:cNvPr id="14028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257" y="2847759"/>
            <a:ext cx="6302519" cy="3829267"/>
          </a:xfrm>
          <a:prstGeom prst="rect">
            <a:avLst/>
          </a:prstGeom>
          <a:noFill/>
          <a:ln w="762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02884" name="WordArt 4" descr="白色大理石"/>
          <p:cNvSpPr>
            <a:spLocks noChangeArrowheads="1" noChangeShapeType="1" noTextEdit="1"/>
          </p:cNvSpPr>
          <p:nvPr/>
        </p:nvSpPr>
        <p:spPr bwMode="auto">
          <a:xfrm>
            <a:off x="4012334" y="2267635"/>
            <a:ext cx="4343400" cy="4318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  <a:contourClr>
                <a:srgbClr val="FFCC99"/>
              </a:contourClr>
            </a:sp3d>
          </a:bodyPr>
          <a:lstStyle/>
          <a:p>
            <a:pPr algn="ctr"/>
            <a:r>
              <a:rPr lang="zh-CN" altLang="en-US" sz="3600" kern="10">
                <a:ln w="9525">
                  <a:round/>
                  <a:headEnd/>
                  <a:tailEnd/>
                </a:ln>
                <a:blipFill dpi="0" rotWithShape="0">
                  <a:blip r:embed="rId4"/>
                  <a:srcRect/>
                  <a:tile tx="0" ty="0" sx="100000" sy="100000" flip="none" algn="tl"/>
                </a:blipFill>
                <a:latin typeface="宋体" panose="02010600030101010101" pitchFamily="2" charset="-122"/>
              </a:rPr>
              <a:t>软件正在占领全世界 </a:t>
            </a: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2044A7AF-FE8F-423F-8F8C-BE6F0DC61902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(3)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计算机除了硬件，还包括软件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2066424-D564-453B-9107-21F49757109E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为什么要学习本课程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0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850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75" y="2053987"/>
            <a:ext cx="3925888" cy="466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148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1" y="2052563"/>
            <a:ext cx="3927475" cy="4664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14852" name="Text Box 4"/>
          <p:cNvSpPr txBox="1">
            <a:spLocks noChangeArrowheads="1"/>
          </p:cNvSpPr>
          <p:nvPr/>
        </p:nvSpPr>
        <p:spPr bwMode="auto">
          <a:xfrm>
            <a:off x="4175125" y="5998855"/>
            <a:ext cx="3841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计算思维，计算的伟大原理</a:t>
            </a: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CDCD9D08-8930-422E-AD1D-D14E1B1BD7DC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计算思维的提出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68CABF5-9CE1-4C14-9631-75F175710D50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什么是计算思维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4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4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898" name="Text Box 2"/>
          <p:cNvSpPr txBox="1">
            <a:spLocks noChangeArrowheads="1"/>
          </p:cNvSpPr>
          <p:nvPr/>
        </p:nvSpPr>
        <p:spPr bwMode="auto">
          <a:xfrm>
            <a:off x="576210" y="1914337"/>
            <a:ext cx="11006920" cy="477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1079500" indent="-4572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716088" indent="-4572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2352675" indent="-4572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989263" indent="-4572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3446463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903663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4360863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818063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ea typeface="宋体" panose="02010600030101010101" pitchFamily="2" charset="-122"/>
              </a:rPr>
              <a:t>《Computational Thinking》</a:t>
            </a:r>
            <a:endParaRPr lang="en-US" altLang="zh-CN" sz="1200" dirty="0">
              <a:ea typeface="宋体" panose="02010600030101010101" pitchFamily="2" charset="-122"/>
            </a:endParaRPr>
          </a:p>
          <a:p>
            <a:pPr algn="r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ea typeface="宋体" panose="02010600030101010101" pitchFamily="2" charset="-122"/>
              </a:rPr>
              <a:t>from CMU</a:t>
            </a:r>
            <a:r>
              <a:rPr lang="zh-CN" altLang="en-US" sz="1200" dirty="0">
                <a:ea typeface="宋体" panose="02010600030101010101" pitchFamily="2" charset="-122"/>
              </a:rPr>
              <a:t>，周以真（</a:t>
            </a:r>
            <a:r>
              <a:rPr lang="en-US" altLang="zh-CN" sz="1200" dirty="0">
                <a:ea typeface="宋体" panose="02010600030101010101" pitchFamily="2" charset="-122"/>
              </a:rPr>
              <a:t>Jeannette M. Wing</a:t>
            </a:r>
            <a:r>
              <a:rPr lang="zh-CN" altLang="en-US" sz="1200" dirty="0">
                <a:ea typeface="宋体" panose="02010600030101010101" pitchFamily="2" charset="-122"/>
              </a:rPr>
              <a:t>），</a:t>
            </a:r>
            <a:r>
              <a:rPr lang="en-US" altLang="en-US" sz="1200" dirty="0">
                <a:ea typeface="宋体" panose="02010600030101010101" pitchFamily="2" charset="-122"/>
              </a:rPr>
              <a:t>Communications of ACM, Vol.49, No.3, March 2006, Pages 33-35 </a:t>
            </a:r>
          </a:p>
          <a:p>
            <a:pPr algn="just" eaLnBrk="1" hangingPunct="1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en-US" sz="2000" dirty="0">
                <a:ea typeface="宋体" panose="02010600030101010101" pitchFamily="2" charset="-122"/>
              </a:rPr>
              <a:t>Computational thinking is a way of solving problems, designing systems, and understanding human behavior that draws on concepts </a:t>
            </a:r>
            <a:r>
              <a:rPr lang="en-US" altLang="en-US" sz="2000" dirty="0">
                <a:solidFill>
                  <a:schemeClr val="accent2"/>
                </a:solidFill>
                <a:ea typeface="宋体" panose="02010600030101010101" pitchFamily="2" charset="-122"/>
              </a:rPr>
              <a:t>fundamental</a:t>
            </a:r>
            <a:r>
              <a:rPr lang="en-US" altLang="en-US" sz="2000" dirty="0">
                <a:ea typeface="宋体" panose="02010600030101010101" pitchFamily="2" charset="-122"/>
              </a:rPr>
              <a:t> to computer science.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algn="just" eaLnBrk="1" hangingPunct="1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ea typeface="宋体" panose="02010600030101010101" pitchFamily="2" charset="-122"/>
              </a:rPr>
              <a:t>Computational thinking will be a fundamental skill used by everyone in the world by the middle of the 21</a:t>
            </a:r>
            <a:r>
              <a:rPr lang="en-US" altLang="zh-CN" sz="2000" baseline="30000" dirty="0">
                <a:ea typeface="宋体" panose="02010600030101010101" pitchFamily="2" charset="-122"/>
              </a:rPr>
              <a:t>st</a:t>
            </a:r>
            <a:r>
              <a:rPr lang="en-US" altLang="zh-CN" sz="2000" dirty="0">
                <a:ea typeface="宋体" panose="02010600030101010101" pitchFamily="2" charset="-122"/>
              </a:rPr>
              <a:t> Century.</a:t>
            </a:r>
          </a:p>
          <a:p>
            <a:pPr algn="just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600" b="0" dirty="0">
                <a:ea typeface="宋体" panose="02010600030101010101" pitchFamily="2" charset="-122"/>
              </a:rPr>
              <a:t>– Just like reading, writing, and arithmetic. </a:t>
            </a:r>
          </a:p>
          <a:p>
            <a:pPr algn="just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600" b="0" dirty="0">
                <a:ea typeface="宋体" panose="02010600030101010101" pitchFamily="2" charset="-122"/>
              </a:rPr>
              <a:t>– Imagine every person knowing how to think like a computer scientist!</a:t>
            </a:r>
          </a:p>
          <a:p>
            <a:pPr algn="just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600" b="0" dirty="0">
                <a:ea typeface="宋体" panose="02010600030101010101" pitchFamily="2" charset="-122"/>
              </a:rPr>
              <a:t>– Computational thinking is not just for other scientists, it’s for everyone.</a:t>
            </a:r>
          </a:p>
          <a:p>
            <a:pPr algn="just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600" b="0" dirty="0">
                <a:ea typeface="宋体" panose="02010600030101010101" pitchFamily="2" charset="-122"/>
              </a:rPr>
              <a:t>–Thinking like a computer scientist means more than being able to program a computer</a:t>
            </a:r>
            <a:r>
              <a:rPr lang="en-US" altLang="zh-CN" sz="1600" dirty="0"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en-US" sz="1600" dirty="0" err="1">
                <a:ea typeface="宋体" panose="02010600030101010101" pitchFamily="2" charset="-122"/>
              </a:rPr>
              <a:t>计算思维</a:t>
            </a:r>
            <a:r>
              <a:rPr lang="zh-CN" altLang="en-US" sz="1600" dirty="0">
                <a:ea typeface="宋体" panose="02010600030101010101" pitchFamily="2" charset="-122"/>
              </a:rPr>
              <a:t>的本质就是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抽象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(Abstraction)</a:t>
            </a:r>
            <a:r>
              <a:rPr lang="zh-CN" altLang="en-US" sz="1600" dirty="0">
                <a:ea typeface="宋体" panose="02010600030101010101" pitchFamily="2" charset="-122"/>
              </a:rPr>
              <a:t>与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自动化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(Automation)</a:t>
            </a:r>
            <a:r>
              <a:rPr lang="zh-CN" altLang="en-US" sz="1600" dirty="0">
                <a:ea typeface="宋体" panose="02010600030101010101" pitchFamily="2" charset="-122"/>
              </a:rPr>
              <a:t>，即在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不同层面</a:t>
            </a:r>
            <a:r>
              <a:rPr lang="zh-CN" altLang="en-US" sz="1600" dirty="0">
                <a:ea typeface="宋体" panose="02010600030101010101" pitchFamily="2" charset="-122"/>
              </a:rPr>
              <a:t>进行抽象，以及将这些抽象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1600" dirty="0">
                <a:ea typeface="宋体" panose="02010600030101010101" pitchFamily="2" charset="-122"/>
              </a:rPr>
              <a:t>机器化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en-US" altLang="en-US" sz="1600" dirty="0">
                <a:ea typeface="宋体" panose="02010600030101010101" pitchFamily="2" charset="-122"/>
              </a:rPr>
              <a:t>。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DE3082F1-76F0-456E-AF1B-D16A24B6B0C7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什么是计算思维？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9A6D553-CA3D-418F-A429-4D7CCEF17159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什么是计算思维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6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6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16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16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16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16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16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16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8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168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168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8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168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168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8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168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168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946" name="Text Box 2"/>
          <p:cNvSpPr txBox="1">
            <a:spLocks noChangeArrowheads="1"/>
          </p:cNvSpPr>
          <p:nvPr/>
        </p:nvSpPr>
        <p:spPr bwMode="auto">
          <a:xfrm>
            <a:off x="707570" y="2536161"/>
            <a:ext cx="11254693" cy="2528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1079500" indent="-4572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716088" indent="-4572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2352675" indent="-4572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989263" indent="-4572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3446463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3903663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4360863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4818063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algn="just" eaLnBrk="1" hangingPunct="1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计算思维是人类应具备的第三种思维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accent2"/>
                </a:solidFill>
                <a:ea typeface="宋体" panose="02010600030101010101" pitchFamily="2" charset="-122"/>
              </a:rPr>
              <a:t>实验思维</a:t>
            </a:r>
            <a:r>
              <a:rPr lang="en-US" altLang="zh-CN" sz="2000" dirty="0">
                <a:ea typeface="宋体" panose="02010600030101010101" pitchFamily="2" charset="-122"/>
              </a:rPr>
              <a:t>: </a:t>
            </a:r>
            <a:r>
              <a:rPr lang="zh-CN" altLang="en-US" sz="2000" dirty="0">
                <a:ea typeface="宋体" panose="02010600030101010101" pitchFamily="2" charset="-122"/>
              </a:rPr>
              <a:t>实验 </a:t>
            </a:r>
            <a:r>
              <a:rPr lang="zh-CN" altLang="en-US" sz="2000" dirty="0">
                <a:ea typeface="宋体" panose="02010600030101010101" pitchFamily="2" charset="-122"/>
                <a:sym typeface="Wingdings" panose="05000000000000000000" pitchFamily="2" charset="2"/>
              </a:rPr>
              <a:t> 观察  发现、推断与总结</a:t>
            </a:r>
            <a:r>
              <a:rPr lang="en-US" altLang="zh-CN" sz="2000" dirty="0">
                <a:ea typeface="宋体" panose="02010600030101010101" pitchFamily="2" charset="-122"/>
                <a:sym typeface="Wingdings" panose="05000000000000000000" pitchFamily="2" charset="2"/>
              </a:rPr>
              <a:t>.  ---</a:t>
            </a:r>
            <a:r>
              <a:rPr lang="zh-CN" altLang="en-US" sz="2000" dirty="0">
                <a:ea typeface="宋体" panose="02010600030101010101" pitchFamily="2" charset="-122"/>
                <a:sym typeface="Wingdings" panose="05000000000000000000" pitchFamily="2" charset="2"/>
              </a:rPr>
              <a:t>观察与归纳</a:t>
            </a:r>
          </a:p>
          <a:p>
            <a:pPr eaLnBrk="1" hangingPunct="1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accent2"/>
                </a:solidFill>
                <a:ea typeface="宋体" panose="02010600030101010101" pitchFamily="2" charset="-122"/>
              </a:rPr>
              <a:t>理论思维</a:t>
            </a:r>
            <a:r>
              <a:rPr lang="en-US" altLang="zh-CN" sz="2000" dirty="0">
                <a:ea typeface="宋体" panose="02010600030101010101" pitchFamily="2" charset="-122"/>
              </a:rPr>
              <a:t>: </a:t>
            </a:r>
            <a:r>
              <a:rPr lang="zh-CN" altLang="en-US" sz="2000" dirty="0">
                <a:ea typeface="宋体" panose="02010600030101010101" pitchFamily="2" charset="-122"/>
              </a:rPr>
              <a:t>假设</a:t>
            </a:r>
            <a:r>
              <a:rPr lang="en-US" altLang="zh-CN" sz="2000" dirty="0"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ea typeface="宋体" panose="02010600030101010101" pitchFamily="2" charset="-122"/>
              </a:rPr>
              <a:t>预设 </a:t>
            </a:r>
            <a:r>
              <a:rPr lang="zh-CN" altLang="en-US" sz="2000" dirty="0">
                <a:ea typeface="宋体" panose="02010600030101010101" pitchFamily="2" charset="-122"/>
                <a:sym typeface="Wingdings" panose="05000000000000000000" pitchFamily="2" charset="2"/>
              </a:rPr>
              <a:t> 定义</a:t>
            </a:r>
            <a:r>
              <a:rPr lang="en-US" altLang="zh-CN" sz="2000" dirty="0">
                <a:ea typeface="宋体" panose="02010600030101010101" pitchFamily="2" charset="-122"/>
                <a:sym typeface="Wingdings" panose="05000000000000000000" pitchFamily="2" charset="2"/>
              </a:rPr>
              <a:t>/</a:t>
            </a:r>
            <a:r>
              <a:rPr lang="zh-CN" altLang="en-US" sz="2000" dirty="0">
                <a:ea typeface="宋体" panose="02010600030101010101" pitchFamily="2" charset="-122"/>
                <a:sym typeface="Wingdings" panose="05000000000000000000" pitchFamily="2" charset="2"/>
              </a:rPr>
              <a:t>性质</a:t>
            </a:r>
            <a:r>
              <a:rPr lang="en-US" altLang="zh-CN" sz="2000" dirty="0">
                <a:ea typeface="宋体" panose="02010600030101010101" pitchFamily="2" charset="-122"/>
                <a:sym typeface="Wingdings" panose="05000000000000000000" pitchFamily="2" charset="2"/>
              </a:rPr>
              <a:t>/</a:t>
            </a:r>
            <a:r>
              <a:rPr lang="zh-CN" altLang="en-US" sz="2000" dirty="0">
                <a:ea typeface="宋体" panose="02010600030101010101" pitchFamily="2" charset="-122"/>
                <a:sym typeface="Wingdings" panose="05000000000000000000" pitchFamily="2" charset="2"/>
              </a:rPr>
              <a:t>定理  证明</a:t>
            </a:r>
            <a:r>
              <a:rPr lang="en-US" altLang="zh-CN" sz="2000" dirty="0">
                <a:ea typeface="宋体" panose="02010600030101010101" pitchFamily="2" charset="-122"/>
                <a:sym typeface="Wingdings" panose="05000000000000000000" pitchFamily="2" charset="2"/>
              </a:rPr>
              <a:t>.  ---</a:t>
            </a:r>
            <a:r>
              <a:rPr lang="zh-CN" altLang="en-US" sz="2000" dirty="0">
                <a:ea typeface="宋体" panose="02010600030101010101" pitchFamily="2" charset="-122"/>
                <a:sym typeface="Wingdings" panose="05000000000000000000" pitchFamily="2" charset="2"/>
              </a:rPr>
              <a:t>推理和演绎</a:t>
            </a:r>
            <a:endParaRPr lang="zh-CN" altLang="en-US" sz="20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accent2"/>
                </a:solidFill>
                <a:ea typeface="宋体" panose="02010600030101010101" pitchFamily="2" charset="-122"/>
              </a:rPr>
              <a:t>计算思维</a:t>
            </a:r>
            <a:r>
              <a:rPr lang="en-US" altLang="zh-CN" sz="2000" dirty="0">
                <a:ea typeface="宋体" panose="02010600030101010101" pitchFamily="2" charset="-122"/>
              </a:rPr>
              <a:t>: </a:t>
            </a:r>
            <a:r>
              <a:rPr lang="zh-CN" altLang="en-US" sz="2000" dirty="0">
                <a:ea typeface="宋体" panose="02010600030101010101" pitchFamily="2" charset="-122"/>
              </a:rPr>
              <a:t>设计</a:t>
            </a:r>
            <a:r>
              <a:rPr lang="en-US" altLang="zh-CN" sz="2000" dirty="0">
                <a:ea typeface="宋体" panose="02010600030101010101" pitchFamily="2" charset="-122"/>
              </a:rPr>
              <a:t>, </a:t>
            </a:r>
            <a:r>
              <a:rPr lang="zh-CN" altLang="en-US" sz="2000" dirty="0">
                <a:ea typeface="宋体" panose="02010600030101010101" pitchFamily="2" charset="-122"/>
              </a:rPr>
              <a:t>构造 与 计算</a:t>
            </a:r>
            <a:r>
              <a:rPr lang="en-US" altLang="zh-CN" sz="2000" dirty="0">
                <a:ea typeface="宋体" panose="02010600030101010101" pitchFamily="2" charset="-122"/>
              </a:rPr>
              <a:t>.  ---</a:t>
            </a:r>
            <a:r>
              <a:rPr lang="zh-CN" altLang="en-US" sz="2000" dirty="0">
                <a:ea typeface="宋体" panose="02010600030101010101" pitchFamily="2" charset="-122"/>
              </a:rPr>
              <a:t>设计与构造</a:t>
            </a:r>
          </a:p>
          <a:p>
            <a:pPr eaLnBrk="1" hangingPunct="1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2000" dirty="0">
                <a:ea typeface="宋体" panose="02010600030101010101" pitchFamily="2" charset="-122"/>
              </a:rPr>
              <a:t>计算思维关注的是人类思维中有关可行性、可构造性和可评价性的部分 </a:t>
            </a:r>
          </a:p>
          <a:p>
            <a:pPr algn="just" eaLnBrk="1" hangingPunct="1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2000" dirty="0">
                <a:ea typeface="宋体" panose="02010600030101010101" pitchFamily="2" charset="-122"/>
              </a:rPr>
              <a:t>当前环境下，理论与实验手段在面临大规模数据的情况下，不可避免地要用计算手段来辅助进行。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1618947" name="Text Box 3"/>
          <p:cNvSpPr txBox="1">
            <a:spLocks noChangeArrowheads="1"/>
          </p:cNvSpPr>
          <p:nvPr/>
        </p:nvSpPr>
        <p:spPr bwMode="auto">
          <a:xfrm>
            <a:off x="777419" y="1993236"/>
            <a:ext cx="30861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国内学者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专家的观点</a:t>
            </a: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336207DC-33BF-4371-A276-328FCD298752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计算思维？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0049699-3DD3-4228-A15E-4E10601EFF83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什么是计算思维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8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8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18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18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18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18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18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18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9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189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189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50" y="2152528"/>
            <a:ext cx="4892675" cy="43513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20995" name="Text Box 3"/>
          <p:cNvSpPr txBox="1">
            <a:spLocks noChangeArrowheads="1"/>
          </p:cNvSpPr>
          <p:nvPr/>
        </p:nvSpPr>
        <p:spPr bwMode="auto">
          <a:xfrm>
            <a:off x="6638950" y="5910142"/>
            <a:ext cx="39639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chemeClr val="accent2"/>
                </a:solidFill>
              </a:rPr>
              <a:t>构造传统</a:t>
            </a:r>
            <a:r>
              <a:rPr lang="zh-CN" altLang="en-US" sz="2000">
                <a:solidFill>
                  <a:schemeClr val="accent2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sz="2000">
                <a:solidFill>
                  <a:schemeClr val="accent2"/>
                </a:solidFill>
              </a:rPr>
              <a:t>计算机器</a:t>
            </a:r>
            <a:r>
              <a:rPr lang="zh-CN" altLang="en-US" sz="2000">
                <a:solidFill>
                  <a:schemeClr val="accent2"/>
                </a:solidFill>
                <a:latin typeface="宋体" panose="02010600030101010101" pitchFamily="2" charset="-122"/>
              </a:rPr>
              <a:t>”</a:t>
            </a:r>
            <a:endParaRPr lang="en-US" altLang="zh-CN" sz="2000">
              <a:solidFill>
                <a:schemeClr val="accent2"/>
              </a:solidFill>
            </a:endParaRPr>
          </a:p>
        </p:txBody>
      </p:sp>
      <p:sp>
        <p:nvSpPr>
          <p:cNvPr id="1620996" name="Text Box 4"/>
          <p:cNvSpPr txBox="1">
            <a:spLocks noChangeArrowheads="1"/>
          </p:cNvSpPr>
          <p:nvPr/>
        </p:nvSpPr>
        <p:spPr bwMode="auto">
          <a:xfrm>
            <a:off x="6638949" y="4659192"/>
            <a:ext cx="33385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chemeClr val="accent2"/>
                </a:solidFill>
              </a:rPr>
              <a:t>构造各种新型</a:t>
            </a:r>
            <a:r>
              <a:rPr lang="zh-CN" altLang="en-US" sz="2000">
                <a:solidFill>
                  <a:schemeClr val="accent2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sz="2000">
                <a:solidFill>
                  <a:schemeClr val="accent2"/>
                </a:solidFill>
              </a:rPr>
              <a:t>计算机器</a:t>
            </a:r>
            <a:r>
              <a:rPr lang="zh-CN" altLang="en-US" sz="2000">
                <a:solidFill>
                  <a:schemeClr val="accent2"/>
                </a:solidFill>
                <a:latin typeface="宋体" panose="02010600030101010101" pitchFamily="2" charset="-122"/>
              </a:rPr>
              <a:t>”</a:t>
            </a:r>
            <a:r>
              <a:rPr lang="zh-CN" altLang="en-US" sz="2000">
                <a:solidFill>
                  <a:schemeClr val="accent2"/>
                </a:solidFill>
              </a:rPr>
              <a:t> 应用各种新型</a:t>
            </a:r>
            <a:r>
              <a:rPr lang="zh-CN" altLang="en-US" sz="2000">
                <a:solidFill>
                  <a:schemeClr val="accent2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sz="2000">
                <a:solidFill>
                  <a:schemeClr val="accent2"/>
                </a:solidFill>
              </a:rPr>
              <a:t>计算机器</a:t>
            </a:r>
            <a:r>
              <a:rPr lang="zh-CN" altLang="en-US" sz="2000">
                <a:solidFill>
                  <a:schemeClr val="accent2"/>
                </a:solidFill>
                <a:latin typeface="宋体" panose="02010600030101010101" pitchFamily="2" charset="-122"/>
              </a:rPr>
              <a:t>”</a:t>
            </a:r>
            <a:endParaRPr lang="zh-CN" altLang="en-US" sz="2000">
              <a:solidFill>
                <a:schemeClr val="accent2"/>
              </a:solidFill>
            </a:endParaRPr>
          </a:p>
        </p:txBody>
      </p:sp>
      <p:sp>
        <p:nvSpPr>
          <p:cNvPr id="1620997" name="Text Box 5"/>
          <p:cNvSpPr txBox="1">
            <a:spLocks noChangeArrowheads="1"/>
          </p:cNvSpPr>
          <p:nvPr/>
        </p:nvSpPr>
        <p:spPr bwMode="auto">
          <a:xfrm>
            <a:off x="6638949" y="3390779"/>
            <a:ext cx="33210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chemeClr val="accent2"/>
                </a:solidFill>
              </a:rPr>
              <a:t>计算机科学与技术</a:t>
            </a:r>
            <a:r>
              <a:rPr lang="en-US" altLang="zh-CN" sz="2000">
                <a:solidFill>
                  <a:schemeClr val="accent2"/>
                </a:solidFill>
                <a:sym typeface="Wingdings" panose="05000000000000000000" pitchFamily="2" charset="2"/>
              </a:rPr>
              <a:t></a:t>
            </a:r>
            <a:endParaRPr lang="en-US" altLang="zh-CN" sz="2000">
              <a:solidFill>
                <a:schemeClr val="accent2"/>
              </a:solidFill>
            </a:endParaRPr>
          </a:p>
          <a:p>
            <a:r>
              <a:rPr lang="zh-CN" altLang="en-US" sz="2000">
                <a:solidFill>
                  <a:schemeClr val="accent2"/>
                </a:solidFill>
              </a:rPr>
              <a:t>软件工程、生物计算、信息安全、</a:t>
            </a:r>
            <a:r>
              <a:rPr lang="en-US" altLang="zh-CN" sz="2000">
                <a:solidFill>
                  <a:schemeClr val="accent2"/>
                </a:solidFill>
                <a:latin typeface="宋体" panose="02010600030101010101" pitchFamily="2" charset="-122"/>
              </a:rPr>
              <a:t>…</a:t>
            </a:r>
            <a:r>
              <a:rPr lang="en-US" altLang="zh-CN" sz="2000">
                <a:solidFill>
                  <a:schemeClr val="accent2"/>
                </a:solidFill>
              </a:rPr>
              <a:t> </a:t>
            </a:r>
            <a:r>
              <a:rPr lang="en-US" altLang="zh-CN" sz="2000">
                <a:solidFill>
                  <a:schemeClr val="accent2"/>
                </a:solidFill>
                <a:latin typeface="宋体" panose="02010600030101010101" pitchFamily="2" charset="-122"/>
              </a:rPr>
              <a:t>…</a:t>
            </a:r>
            <a:endParaRPr lang="en-US" altLang="zh-CN" sz="2000">
              <a:solidFill>
                <a:schemeClr val="accent2"/>
              </a:solidFill>
            </a:endParaRPr>
          </a:p>
        </p:txBody>
      </p:sp>
      <p:sp>
        <p:nvSpPr>
          <p:cNvPr id="1620998" name="Line 6"/>
          <p:cNvSpPr>
            <a:spLocks noChangeShapeType="1"/>
          </p:cNvSpPr>
          <p:nvPr/>
        </p:nvSpPr>
        <p:spPr bwMode="auto">
          <a:xfrm>
            <a:off x="6388125" y="5673603"/>
            <a:ext cx="3240087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20999" name="Text Box 7"/>
          <p:cNvSpPr txBox="1">
            <a:spLocks noChangeArrowheads="1"/>
          </p:cNvSpPr>
          <p:nvPr/>
        </p:nvSpPr>
        <p:spPr bwMode="auto">
          <a:xfrm>
            <a:off x="6638949" y="2166817"/>
            <a:ext cx="37576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chemeClr val="accent2"/>
                </a:solidFill>
              </a:rPr>
              <a:t>科学研究的三大手段：</a:t>
            </a:r>
          </a:p>
          <a:p>
            <a:r>
              <a:rPr lang="zh-CN" altLang="en-US" sz="2000">
                <a:solidFill>
                  <a:schemeClr val="accent2"/>
                </a:solidFill>
              </a:rPr>
              <a:t>理论、实验和计算 </a:t>
            </a:r>
            <a:r>
              <a:rPr lang="en-US" altLang="zh-CN" sz="2000">
                <a:solidFill>
                  <a:schemeClr val="accent2"/>
                </a:solidFill>
                <a:sym typeface="Wingdings" panose="05000000000000000000" pitchFamily="2" charset="2"/>
              </a:rPr>
              <a:t> </a:t>
            </a:r>
            <a:r>
              <a:rPr lang="zh-CN" altLang="en-US" sz="2000">
                <a:solidFill>
                  <a:schemeClr val="accent2"/>
                </a:solidFill>
                <a:sym typeface="Wingdings" panose="05000000000000000000" pitchFamily="2" charset="2"/>
              </a:rPr>
              <a:t>计算科学</a:t>
            </a:r>
            <a:endParaRPr lang="en-US" altLang="zh-CN" sz="2000">
              <a:solidFill>
                <a:schemeClr val="accent2"/>
              </a:solidFill>
            </a:endParaRP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D0E664FE-9161-405B-913C-B4B39D8A5154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从计算学科发展的角度看计算思维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C1EF377-074E-4ADC-B5DC-ABCBB0C8303C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什么是计算思维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0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0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20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20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20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20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20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20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0995" grpId="0"/>
      <p:bldP spid="1620996" grpId="0"/>
      <p:bldP spid="1620997" grpId="0"/>
      <p:bldP spid="162099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195A5A-76FC-4991-9FF7-5FA608529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81" y="1984988"/>
            <a:ext cx="10382182" cy="4694311"/>
          </a:xfrm>
          <a:prstGeom prst="rect">
            <a:avLst/>
          </a:prstGeom>
        </p:spPr>
      </p:pic>
      <p:sp>
        <p:nvSpPr>
          <p:cNvPr id="49" name="圆角矩形 73">
            <a:extLst>
              <a:ext uri="{FF2B5EF4-FFF2-40B4-BE49-F238E27FC236}">
                <a16:creationId xmlns:a16="http://schemas.microsoft.com/office/drawing/2014/main" id="{A3030C56-EEB2-4220-ADE1-4B59AA28A62F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(5) 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大学计算思维教育空间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---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计算之树？</a:t>
            </a:r>
          </a:p>
        </p:txBody>
      </p:sp>
      <p:sp>
        <p:nvSpPr>
          <p:cNvPr id="50" name="标题 1">
            <a:extLst>
              <a:ext uri="{FF2B5EF4-FFF2-40B4-BE49-F238E27FC236}">
                <a16:creationId xmlns:a16="http://schemas.microsoft.com/office/drawing/2014/main" id="{EF8F6736-622C-433F-B2EB-3C6EAC4A29BB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什么是计算思维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34543" y="193179"/>
            <a:ext cx="11073674" cy="658591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 引论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走马观花看导论</a:t>
            </a: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746868" y="1320354"/>
            <a:ext cx="6487673" cy="4614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  <a:cs typeface="+mn-cs"/>
              </a:rPr>
              <a:t>一、</a:t>
            </a:r>
            <a:r>
              <a:rPr lang="zh-CN" altLang="en-US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为什么要学习本课程</a:t>
            </a:r>
            <a:endParaRPr lang="en-US" altLang="zh-CN" sz="2800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微软雅黑" pitchFamily="34" charset="-122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二、本课程学习什么</a:t>
            </a:r>
            <a:endParaRPr lang="en-US" altLang="zh-CN" sz="2800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微软雅黑" pitchFamily="34" charset="-122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三、怎样学习本课程</a:t>
            </a:r>
            <a:endParaRPr lang="en-US" altLang="zh-CN" sz="2800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微软雅黑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四、电子自动计算的发展历程</a:t>
            </a:r>
          </a:p>
          <a:p>
            <a:pPr lvl="0" defTabSz="4572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五、什么是计算思维</a:t>
            </a:r>
            <a:endParaRPr lang="en-US" altLang="zh-CN" sz="2800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微软雅黑" pitchFamily="34" charset="-122"/>
            </a:endParaRPr>
          </a:p>
          <a:p>
            <a:pPr lvl="0" defTabSz="4572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六、大学计算思维教育空间</a:t>
            </a:r>
            <a:r>
              <a:rPr lang="en-US" altLang="zh-CN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—</a:t>
            </a:r>
            <a:r>
              <a:rPr lang="zh-CN" altLang="en-US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计算之树</a:t>
            </a:r>
            <a:r>
              <a:rPr lang="en-US" altLang="zh-CN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?</a:t>
            </a:r>
          </a:p>
          <a:p>
            <a:pPr marL="1200150" lvl="1" indent="-457200" defTabSz="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不要试图一次课全理解</a:t>
            </a:r>
            <a:endParaRPr lang="en-US" altLang="zh-CN" sz="2000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微软雅黑" pitchFamily="34" charset="-122"/>
            </a:endParaRPr>
          </a:p>
          <a:p>
            <a:pPr marL="1200150" lvl="1" indent="-457200" defTabSz="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本课程之纲，学完本课程也仅能走马观花</a:t>
            </a:r>
            <a:endParaRPr lang="en-US" altLang="zh-CN" sz="2000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微软雅黑" pitchFamily="34" charset="-122"/>
            </a:endParaRPr>
          </a:p>
          <a:p>
            <a:pPr marL="1200150" lvl="1" indent="-457200" defTabSz="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对计算机有全面的了解</a:t>
            </a:r>
            <a:endParaRPr lang="en-US" altLang="zh-CN" sz="2000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8727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73">
            <a:extLst>
              <a:ext uri="{FF2B5EF4-FFF2-40B4-BE49-F238E27FC236}">
                <a16:creationId xmlns:a16="http://schemas.microsoft.com/office/drawing/2014/main" id="{806CC8D6-A71A-4E0F-84BE-7126E2B0E313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计算之树的第一个维度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计算技术的奠基性思维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4C1F3D8-038E-4E98-A1B6-46E5D365DE1D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大学计算思维教育空间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计算之树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56EF2B-223B-4C41-A372-99982D98D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90" y="1864603"/>
            <a:ext cx="10451850" cy="481469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73">
            <a:extLst>
              <a:ext uri="{FF2B5EF4-FFF2-40B4-BE49-F238E27FC236}">
                <a16:creationId xmlns:a16="http://schemas.microsoft.com/office/drawing/2014/main" id="{806CC8D6-A71A-4E0F-84BE-7126E2B0E313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(1)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计算之树的第一个维度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计算技术的奠基性思维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4C1F3D8-038E-4E98-A1B6-46E5D365DE1D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大学计算思维教育空间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计算之树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56EF2B-223B-4C41-A372-99982D98D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07" y="2043304"/>
            <a:ext cx="9088341" cy="4814696"/>
          </a:xfrm>
          <a:prstGeom prst="rect">
            <a:avLst/>
          </a:prstGeom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id="{038F5BC0-5126-44A8-87F6-DC44228B4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2321" y="2166817"/>
            <a:ext cx="9447358" cy="3103414"/>
          </a:xfrm>
          <a:prstGeom prst="rect">
            <a:avLst/>
          </a:prstGeom>
          <a:solidFill>
            <a:schemeClr val="bg1">
              <a:alpha val="8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2"/>
                </a:solidFill>
              </a:rPr>
              <a:t>“0 </a:t>
            </a:r>
            <a:r>
              <a:rPr lang="zh-CN" altLang="en-US" sz="2400" dirty="0">
                <a:solidFill>
                  <a:schemeClr val="accent2"/>
                </a:solidFill>
              </a:rPr>
              <a:t>和 </a:t>
            </a:r>
            <a:r>
              <a:rPr lang="en-US" altLang="zh-CN" sz="2400" dirty="0">
                <a:solidFill>
                  <a:schemeClr val="accent2"/>
                </a:solidFill>
              </a:rPr>
              <a:t>1”</a:t>
            </a:r>
            <a:r>
              <a:rPr lang="zh-CN" altLang="en-US" sz="2400" dirty="0">
                <a:solidFill>
                  <a:schemeClr val="accent2"/>
                </a:solidFill>
              </a:rPr>
              <a:t>思维</a:t>
            </a:r>
            <a:r>
              <a:rPr lang="en-US" altLang="zh-CN" sz="2400" dirty="0">
                <a:solidFill>
                  <a:schemeClr val="accent2"/>
                </a:solidFill>
              </a:rPr>
              <a:t>--</a:t>
            </a:r>
            <a:r>
              <a:rPr lang="zh-CN" altLang="en-US" sz="2400" dirty="0">
                <a:solidFill>
                  <a:schemeClr val="accent2"/>
                </a:solidFill>
              </a:rPr>
              <a:t>符号化</a:t>
            </a:r>
            <a:r>
              <a:rPr lang="en-US" altLang="zh-CN" sz="2400" dirty="0">
                <a:solidFill>
                  <a:schemeClr val="accent2"/>
                </a:solidFill>
                <a:sym typeface="Wingdings" panose="05000000000000000000" pitchFamily="2" charset="2"/>
              </a:rPr>
              <a:t></a:t>
            </a:r>
            <a:r>
              <a:rPr lang="zh-CN" altLang="en-US" sz="2400" dirty="0">
                <a:solidFill>
                  <a:schemeClr val="accent2"/>
                </a:solidFill>
              </a:rPr>
              <a:t>计算化</a:t>
            </a:r>
            <a:r>
              <a:rPr lang="en-US" altLang="zh-CN" sz="2400" dirty="0">
                <a:solidFill>
                  <a:schemeClr val="accent2"/>
                </a:solidFill>
                <a:sym typeface="Wingdings" panose="05000000000000000000" pitchFamily="2" charset="2"/>
              </a:rPr>
              <a:t></a:t>
            </a:r>
            <a:r>
              <a:rPr lang="zh-CN" altLang="en-US" sz="2400" dirty="0">
                <a:solidFill>
                  <a:schemeClr val="accent2"/>
                </a:solidFill>
                <a:sym typeface="Wingdings" panose="05000000000000000000" pitchFamily="2" charset="2"/>
              </a:rPr>
              <a:t>自动化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zh-CN" altLang="en-US" dirty="0"/>
              <a:t> 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/>
              <a:t>0</a:t>
            </a:r>
            <a:r>
              <a:rPr lang="zh-CN" altLang="en-US" sz="2000" dirty="0"/>
              <a:t>和</a:t>
            </a:r>
            <a:r>
              <a:rPr lang="en-US" altLang="zh-CN" sz="2000" dirty="0"/>
              <a:t>1</a:t>
            </a:r>
            <a:r>
              <a:rPr lang="zh-CN" altLang="en-US" sz="2000" dirty="0"/>
              <a:t>是实现任何计算的基础；社会</a:t>
            </a:r>
            <a:r>
              <a:rPr lang="en-US" altLang="zh-CN" sz="2000" dirty="0"/>
              <a:t>/</a:t>
            </a:r>
            <a:r>
              <a:rPr lang="zh-CN" altLang="en-US" sz="2000" dirty="0"/>
              <a:t>自然与计算融合的基本手段； </a:t>
            </a:r>
            <a:r>
              <a:rPr lang="en-US" altLang="zh-CN" sz="2000" dirty="0"/>
              <a:t>0</a:t>
            </a:r>
            <a:r>
              <a:rPr lang="zh-CN" altLang="en-US" sz="2000" dirty="0"/>
              <a:t>和</a:t>
            </a:r>
            <a:r>
              <a:rPr lang="en-US" altLang="zh-CN" sz="2000" dirty="0"/>
              <a:t>1</a:t>
            </a:r>
            <a:r>
              <a:rPr lang="zh-CN" altLang="en-US" sz="2000" dirty="0"/>
              <a:t>是连接硬件与软件的纽带；</a:t>
            </a:r>
            <a:r>
              <a:rPr lang="en-US" altLang="zh-CN" sz="2000" dirty="0"/>
              <a:t>0/1</a:t>
            </a:r>
            <a:r>
              <a:rPr lang="zh-CN" altLang="en-US" sz="2000" dirty="0"/>
              <a:t>是最基本的抽象与自动化机制。 </a:t>
            </a:r>
            <a:endParaRPr lang="en-US" altLang="zh-CN" sz="2000" dirty="0"/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2"/>
                </a:solidFill>
              </a:rPr>
              <a:t>“</a:t>
            </a:r>
            <a:r>
              <a:rPr lang="zh-CN" altLang="en-US" sz="2400" dirty="0">
                <a:solidFill>
                  <a:schemeClr val="accent2"/>
                </a:solidFill>
              </a:rPr>
              <a:t>程序”思维</a:t>
            </a:r>
            <a:r>
              <a:rPr lang="en-US" altLang="zh-CN" sz="2400" dirty="0">
                <a:solidFill>
                  <a:schemeClr val="accent2"/>
                </a:solidFill>
              </a:rPr>
              <a:t>--</a:t>
            </a:r>
            <a:r>
              <a:rPr lang="zh-CN" altLang="en-US" sz="2400" dirty="0">
                <a:solidFill>
                  <a:schemeClr val="accent2"/>
                </a:solidFill>
              </a:rPr>
              <a:t>千变万化复杂功能的构造、表达与执行 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程序是基本动作</a:t>
            </a:r>
            <a:r>
              <a:rPr lang="en-US" altLang="zh-CN" sz="2000" dirty="0"/>
              <a:t>(</a:t>
            </a:r>
            <a:r>
              <a:rPr lang="zh-CN" altLang="en-US" sz="2000" dirty="0"/>
              <a:t>指令</a:t>
            </a:r>
            <a:r>
              <a:rPr lang="en-US" altLang="zh-CN" sz="2000" dirty="0"/>
              <a:t>)</a:t>
            </a:r>
            <a:r>
              <a:rPr lang="zh-CN" altLang="en-US" sz="2000" dirty="0"/>
              <a:t>的各种组合，是控制计算系统的基本手段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2"/>
                </a:solidFill>
              </a:rPr>
              <a:t>“</a:t>
            </a:r>
            <a:r>
              <a:rPr lang="zh-CN" altLang="en-US" sz="2400" dirty="0">
                <a:solidFill>
                  <a:schemeClr val="accent2"/>
                </a:solidFill>
              </a:rPr>
              <a:t>递归”思维</a:t>
            </a:r>
            <a:r>
              <a:rPr lang="en-US" altLang="zh-CN" sz="2400" dirty="0">
                <a:solidFill>
                  <a:schemeClr val="accent2"/>
                </a:solidFill>
              </a:rPr>
              <a:t>--</a:t>
            </a:r>
            <a:r>
              <a:rPr lang="zh-CN" altLang="en-US" sz="2400" dirty="0">
                <a:solidFill>
                  <a:schemeClr val="accent2"/>
                </a:solidFill>
              </a:rPr>
              <a:t>无限事物及重复过程的表达与执行方法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递归是最典型的构造程序的手段；递归函数是可计算函数的精确的数学描述；递归函数是研究计算学科理论问题的基础</a:t>
            </a:r>
          </a:p>
        </p:txBody>
      </p:sp>
    </p:spTree>
    <p:extLst>
      <p:ext uri="{BB962C8B-B14F-4D97-AF65-F5344CB8AC3E}">
        <p14:creationId xmlns:p14="http://schemas.microsoft.com/office/powerpoint/2010/main" val="56686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73">
            <a:extLst>
              <a:ext uri="{FF2B5EF4-FFF2-40B4-BE49-F238E27FC236}">
                <a16:creationId xmlns:a16="http://schemas.microsoft.com/office/drawing/2014/main" id="{AFD95348-24CD-4983-BC78-EB6DB806D13E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(2)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计算之树的第二个维度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通用计算环境的进化思维</a:t>
            </a: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F3F590FE-5B57-475E-AF10-7687F68839F4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大学计算思维教育空间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计算之树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D30D175-2F09-4006-A6DA-91A00A4C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62" y="1860288"/>
            <a:ext cx="10465809" cy="491848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522" name="Freeform 20"/>
          <p:cNvSpPr>
            <a:spLocks/>
          </p:cNvSpPr>
          <p:nvPr/>
        </p:nvSpPr>
        <p:spPr bwMode="invGray">
          <a:xfrm rot="4429530" flipH="1">
            <a:off x="5142060" y="-5525"/>
            <a:ext cx="1190625" cy="8439150"/>
          </a:xfrm>
          <a:custGeom>
            <a:avLst/>
            <a:gdLst>
              <a:gd name="T0" fmla="*/ 291390 w 1824"/>
              <a:gd name="T1" fmla="*/ 2147483647 h 2648"/>
              <a:gd name="T2" fmla="*/ 1455870 w 1824"/>
              <a:gd name="T3" fmla="*/ 2147483647 h 2648"/>
              <a:gd name="T4" fmla="*/ 3493980 w 1824"/>
              <a:gd name="T5" fmla="*/ 2147483647 h 2648"/>
              <a:gd name="T6" fmla="*/ 5823479 w 1824"/>
              <a:gd name="T7" fmla="*/ 2141704634 h 2648"/>
              <a:gd name="T8" fmla="*/ 8735219 w 1824"/>
              <a:gd name="T9" fmla="*/ 1788678398 h 2648"/>
              <a:gd name="T10" fmla="*/ 11938348 w 1824"/>
              <a:gd name="T11" fmla="*/ 1467027915 h 2648"/>
              <a:gd name="T12" fmla="*/ 15432328 w 1824"/>
              <a:gd name="T13" fmla="*/ 1192452265 h 2648"/>
              <a:gd name="T14" fmla="*/ 18635457 w 1824"/>
              <a:gd name="T15" fmla="*/ 949255169 h 2648"/>
              <a:gd name="T16" fmla="*/ 22129437 w 1824"/>
              <a:gd name="T17" fmla="*/ 745281966 h 2648"/>
              <a:gd name="T18" fmla="*/ 25332566 w 1824"/>
              <a:gd name="T19" fmla="*/ 580535455 h 2648"/>
              <a:gd name="T20" fmla="*/ 28244306 w 1824"/>
              <a:gd name="T21" fmla="*/ 439324961 h 2648"/>
              <a:gd name="T22" fmla="*/ 30573805 w 1824"/>
              <a:gd name="T23" fmla="*/ 329493021 h 2648"/>
              <a:gd name="T24" fmla="*/ 32321065 w 1824"/>
              <a:gd name="T25" fmla="*/ 258887773 h 2648"/>
              <a:gd name="T26" fmla="*/ 33485545 w 1824"/>
              <a:gd name="T27" fmla="*/ 219661080 h 2648"/>
              <a:gd name="T28" fmla="*/ 34067785 w 1824"/>
              <a:gd name="T29" fmla="*/ 203973204 h 2648"/>
              <a:gd name="T30" fmla="*/ 48044782 w 1824"/>
              <a:gd name="T31" fmla="*/ 86295924 h 2648"/>
              <a:gd name="T32" fmla="*/ 43677173 w 1824"/>
              <a:gd name="T33" fmla="*/ 462858176 h 2648"/>
              <a:gd name="T34" fmla="*/ 43094393 w 1824"/>
              <a:gd name="T35" fmla="*/ 462858176 h 2648"/>
              <a:gd name="T36" fmla="*/ 42221303 w 1824"/>
              <a:gd name="T37" fmla="*/ 486394192 h 2648"/>
              <a:gd name="T38" fmla="*/ 40474044 w 1824"/>
              <a:gd name="T39" fmla="*/ 525620885 h 2648"/>
              <a:gd name="T40" fmla="*/ 37853154 w 1824"/>
              <a:gd name="T41" fmla="*/ 580535455 h 2648"/>
              <a:gd name="T42" fmla="*/ 35524194 w 1824"/>
              <a:gd name="T43" fmla="*/ 658986041 h 2648"/>
              <a:gd name="T44" fmla="*/ 32321065 w 1824"/>
              <a:gd name="T45" fmla="*/ 760972643 h 2648"/>
              <a:gd name="T46" fmla="*/ 28826546 w 1824"/>
              <a:gd name="T47" fmla="*/ 894337798 h 2648"/>
              <a:gd name="T48" fmla="*/ 25332566 w 1824"/>
              <a:gd name="T49" fmla="*/ 1066929647 h 2648"/>
              <a:gd name="T50" fmla="*/ 21547197 w 1824"/>
              <a:gd name="T51" fmla="*/ 1270902851 h 2648"/>
              <a:gd name="T52" fmla="*/ 17470977 w 1824"/>
              <a:gd name="T53" fmla="*/ 1521945286 h 2648"/>
              <a:gd name="T54" fmla="*/ 13685608 w 1824"/>
              <a:gd name="T55" fmla="*/ 1804366274 h 2648"/>
              <a:gd name="T56" fmla="*/ 10191089 w 1824"/>
              <a:gd name="T57" fmla="*/ 2141704634 h 2648"/>
              <a:gd name="T58" fmla="*/ 6988499 w 1824"/>
              <a:gd name="T59" fmla="*/ 2147483647 h 2648"/>
              <a:gd name="T60" fmla="*/ 4076759 w 1824"/>
              <a:gd name="T61" fmla="*/ 2147483647 h 2648"/>
              <a:gd name="T62" fmla="*/ 1164480 w 1824"/>
              <a:gd name="T63" fmla="*/ 2147483647 h 264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824"/>
              <a:gd name="T97" fmla="*/ 0 h 2648"/>
              <a:gd name="T98" fmla="*/ 1824 w 1824"/>
              <a:gd name="T99" fmla="*/ 2648 h 264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61092E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10800000" vert="eaVert"/>
          <a:lstStyle/>
          <a:p>
            <a:endParaRPr lang="zh-CN" altLang="en-US"/>
          </a:p>
        </p:txBody>
      </p:sp>
      <p:grpSp>
        <p:nvGrpSpPr>
          <p:cNvPr id="1643523" name="Group 3"/>
          <p:cNvGrpSpPr>
            <a:grpSpLocks/>
          </p:cNvGrpSpPr>
          <p:nvPr/>
        </p:nvGrpSpPr>
        <p:grpSpPr bwMode="auto">
          <a:xfrm>
            <a:off x="3550830" y="4922839"/>
            <a:ext cx="3238501" cy="1714501"/>
            <a:chOff x="1211" y="3192"/>
            <a:chExt cx="2040" cy="1080"/>
          </a:xfrm>
        </p:grpSpPr>
        <p:grpSp>
          <p:nvGrpSpPr>
            <p:cNvPr id="1643524" name="Group 4"/>
            <p:cNvGrpSpPr>
              <a:grpSpLocks/>
            </p:cNvGrpSpPr>
            <p:nvPr/>
          </p:nvGrpSpPr>
          <p:grpSpPr bwMode="auto">
            <a:xfrm>
              <a:off x="1211" y="3295"/>
              <a:ext cx="272" cy="227"/>
              <a:chOff x="1335" y="3543"/>
              <a:chExt cx="219" cy="172"/>
            </a:xfrm>
          </p:grpSpPr>
          <p:pic>
            <p:nvPicPr>
              <p:cNvPr id="1643525" name="Picture 5" descr="circuler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380" y="3543"/>
                <a:ext cx="174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Oval 6"/>
              <p:cNvSpPr>
                <a:spLocks noChangeArrowheads="1"/>
              </p:cNvSpPr>
              <p:nvPr/>
            </p:nvSpPr>
            <p:spPr bwMode="gray">
              <a:xfrm>
                <a:off x="1368" y="3543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50000">
                    <a:srgbClr val="1F497D">
                      <a:alpha val="50000"/>
                    </a:srgbClr>
                  </a:gs>
                  <a:gs pos="100000">
                    <a:srgbClr val="0000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kumimoji="0" lang="zh-CN" altLang="en-US" sz="1800" b="0">
                  <a:latin typeface="Arial" charset="0"/>
                </a:endParaRPr>
              </a:p>
            </p:txBody>
          </p:sp>
          <p:grpSp>
            <p:nvGrpSpPr>
              <p:cNvPr id="1643527" name="Group 7"/>
              <p:cNvGrpSpPr>
                <a:grpSpLocks/>
              </p:cNvGrpSpPr>
              <p:nvPr/>
            </p:nvGrpSpPr>
            <p:grpSpPr bwMode="auto">
              <a:xfrm rot="-1297425" flipH="1" flipV="1">
                <a:off x="1377" y="3586"/>
                <a:ext cx="151" cy="37"/>
                <a:chOff x="2532" y="1051"/>
                <a:chExt cx="893" cy="246"/>
              </a:xfrm>
            </p:grpSpPr>
            <p:grpSp>
              <p:nvGrpSpPr>
                <p:cNvPr id="1643528" name="Group 8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643529" name="AutoShape 9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30" name="AutoShape 10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31" name="AutoShape 11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32" name="AutoShape 12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643533" name="Group 13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643534" name="AutoShape 14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35" name="AutoShape 15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36" name="AutoShape 16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37" name="AutoShape 17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</p:grpSp>
          </p:grpSp>
          <p:pic>
            <p:nvPicPr>
              <p:cNvPr id="1643538" name="Picture 18" descr="light_shadow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40"/>
              <a:stretch>
                <a:fillRect/>
              </a:stretch>
            </p:blipFill>
            <p:spPr bwMode="gray">
              <a:xfrm rot="19030155">
                <a:off x="1335" y="3603"/>
                <a:ext cx="129" cy="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43539" name="Group 19"/>
            <p:cNvGrpSpPr>
              <a:grpSpLocks/>
            </p:cNvGrpSpPr>
            <p:nvPr/>
          </p:nvGrpSpPr>
          <p:grpSpPr bwMode="auto">
            <a:xfrm>
              <a:off x="1459" y="3192"/>
              <a:ext cx="907" cy="398"/>
              <a:chOff x="1763" y="2872"/>
              <a:chExt cx="907" cy="398"/>
            </a:xfrm>
          </p:grpSpPr>
          <p:sp>
            <p:nvSpPr>
              <p:cNvPr id="1643540" name="AutoShape 64"/>
              <p:cNvSpPr>
                <a:spLocks noChangeArrowheads="1"/>
              </p:cNvSpPr>
              <p:nvPr/>
            </p:nvSpPr>
            <p:spPr bwMode="gray">
              <a:xfrm>
                <a:off x="1767" y="2872"/>
                <a:ext cx="903" cy="398"/>
              </a:xfrm>
              <a:prstGeom prst="roundRect">
                <a:avLst>
                  <a:gd name="adj" fmla="val 22815"/>
                </a:avLst>
              </a:prstGeom>
              <a:solidFill>
                <a:srgbClr val="FF0000"/>
              </a:solidFill>
              <a:ln w="12700" algn="ctr">
                <a:solidFill>
                  <a:srgbClr val="080808"/>
                </a:solidFill>
                <a:round/>
                <a:headEnd/>
                <a:tailEnd/>
              </a:ln>
              <a:effectLst>
                <a:outerShdw dist="28398" dir="6993903" algn="ctr" rotWithShape="0">
                  <a:srgbClr val="1C1C1C">
                    <a:alpha val="50000"/>
                  </a:srgbClr>
                </a:outerShdw>
              </a:effec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ea typeface="宋体" panose="02010600030101010101" pitchFamily="2" charset="-122"/>
                </a:endParaRPr>
              </a:p>
            </p:txBody>
          </p:sp>
          <p:sp>
            <p:nvSpPr>
              <p:cNvPr id="1643541" name="Text Box 67"/>
              <p:cNvSpPr txBox="1">
                <a:spLocks noChangeArrowheads="1"/>
              </p:cNvSpPr>
              <p:nvPr/>
            </p:nvSpPr>
            <p:spPr bwMode="white">
              <a:xfrm>
                <a:off x="1763" y="2934"/>
                <a:ext cx="86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kumimoji="0" lang="zh-CN" altLang="en-US" sz="1800">
                    <a:solidFill>
                      <a:srgbClr val="FFFFFF"/>
                    </a:solidFill>
                    <a:ea typeface="宋体" panose="02010600030101010101" pitchFamily="2" charset="-122"/>
                  </a:rPr>
                  <a:t>个人计算机</a:t>
                </a:r>
                <a:endParaRPr kumimoji="0" lang="en-US" altLang="zh-CN" sz="180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1643542" name="Picture 22" descr="个人计算机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2" y="3614"/>
              <a:ext cx="1779" cy="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43543" name="Group 23"/>
          <p:cNvGrpSpPr>
            <a:grpSpLocks/>
          </p:cNvGrpSpPr>
          <p:nvPr/>
        </p:nvGrpSpPr>
        <p:grpSpPr bwMode="auto">
          <a:xfrm>
            <a:off x="1334958" y="5292138"/>
            <a:ext cx="1720850" cy="1539875"/>
            <a:chOff x="161" y="3304"/>
            <a:chExt cx="1084" cy="970"/>
          </a:xfrm>
        </p:grpSpPr>
        <p:grpSp>
          <p:nvGrpSpPr>
            <p:cNvPr id="1643544" name="Group 4"/>
            <p:cNvGrpSpPr>
              <a:grpSpLocks/>
            </p:cNvGrpSpPr>
            <p:nvPr/>
          </p:nvGrpSpPr>
          <p:grpSpPr bwMode="auto">
            <a:xfrm>
              <a:off x="161" y="3349"/>
              <a:ext cx="236" cy="320"/>
              <a:chOff x="1355" y="3467"/>
              <a:chExt cx="190" cy="242"/>
            </a:xfrm>
          </p:grpSpPr>
          <p:pic>
            <p:nvPicPr>
              <p:cNvPr id="1643545" name="Picture 5" descr="circuler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359" y="3533"/>
                <a:ext cx="174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Oval 6"/>
              <p:cNvSpPr>
                <a:spLocks noChangeArrowheads="1"/>
              </p:cNvSpPr>
              <p:nvPr/>
            </p:nvSpPr>
            <p:spPr bwMode="gray">
              <a:xfrm>
                <a:off x="1372" y="3537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50000">
                    <a:srgbClr val="1F497D">
                      <a:alpha val="50000"/>
                    </a:srgbClr>
                  </a:gs>
                  <a:gs pos="100000">
                    <a:srgbClr val="0000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kumimoji="0" lang="zh-CN" altLang="en-US" sz="1800" b="0">
                  <a:latin typeface="Arial" charset="0"/>
                </a:endParaRPr>
              </a:p>
            </p:txBody>
          </p:sp>
          <p:grpSp>
            <p:nvGrpSpPr>
              <p:cNvPr id="1643547" name="Group 7"/>
              <p:cNvGrpSpPr>
                <a:grpSpLocks/>
              </p:cNvGrpSpPr>
              <p:nvPr/>
            </p:nvGrpSpPr>
            <p:grpSpPr bwMode="auto">
              <a:xfrm rot="-1297425" flipH="1" flipV="1">
                <a:off x="1377" y="3586"/>
                <a:ext cx="151" cy="37"/>
                <a:chOff x="2532" y="1051"/>
                <a:chExt cx="893" cy="246"/>
              </a:xfrm>
            </p:grpSpPr>
            <p:grpSp>
              <p:nvGrpSpPr>
                <p:cNvPr id="1643548" name="Group 8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643549" name="AutoShape 9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50" name="AutoShape 10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51" name="AutoShape 11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52" name="AutoShape 12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643553" name="Group 13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643554" name="AutoShape 14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55" name="AutoShape 15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56" name="AutoShape 16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57" name="AutoShape 17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</p:grpSp>
          </p:grpSp>
          <p:pic>
            <p:nvPicPr>
              <p:cNvPr id="1643558" name="Picture 18" descr="light_shadow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40"/>
              <a:stretch>
                <a:fillRect/>
              </a:stretch>
            </p:blipFill>
            <p:spPr bwMode="gray">
              <a:xfrm rot="-2569845">
                <a:off x="1355" y="3467"/>
                <a:ext cx="129" cy="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43559" name="Group 39"/>
            <p:cNvGrpSpPr>
              <a:grpSpLocks/>
            </p:cNvGrpSpPr>
            <p:nvPr/>
          </p:nvGrpSpPr>
          <p:grpSpPr bwMode="auto">
            <a:xfrm>
              <a:off x="367" y="3304"/>
              <a:ext cx="811" cy="408"/>
              <a:chOff x="671" y="2984"/>
              <a:chExt cx="811" cy="408"/>
            </a:xfrm>
          </p:grpSpPr>
          <p:sp>
            <p:nvSpPr>
              <p:cNvPr id="1643560" name="AutoShape 64"/>
              <p:cNvSpPr>
                <a:spLocks noChangeArrowheads="1"/>
              </p:cNvSpPr>
              <p:nvPr/>
            </p:nvSpPr>
            <p:spPr bwMode="gray">
              <a:xfrm>
                <a:off x="694" y="2984"/>
                <a:ext cx="754" cy="408"/>
              </a:xfrm>
              <a:prstGeom prst="roundRect">
                <a:avLst>
                  <a:gd name="adj" fmla="val 22815"/>
                </a:avLst>
              </a:prstGeom>
              <a:solidFill>
                <a:srgbClr val="FF0000"/>
              </a:solidFill>
              <a:ln w="12700" algn="ctr">
                <a:solidFill>
                  <a:srgbClr val="080808"/>
                </a:solidFill>
                <a:round/>
                <a:headEnd/>
                <a:tailEnd/>
              </a:ln>
              <a:effectLst>
                <a:outerShdw dist="28398" dir="6993903" algn="ctr" rotWithShape="0">
                  <a:srgbClr val="1C1C1C">
                    <a:alpha val="50000"/>
                  </a:srgbClr>
                </a:outerShdw>
              </a:effec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ea typeface="宋体" panose="02010600030101010101" pitchFamily="2" charset="-122"/>
                </a:endParaRPr>
              </a:p>
            </p:txBody>
          </p:sp>
          <p:sp>
            <p:nvSpPr>
              <p:cNvPr id="1643561" name="Text Box 67"/>
              <p:cNvSpPr txBox="1">
                <a:spLocks noChangeArrowheads="1"/>
              </p:cNvSpPr>
              <p:nvPr/>
            </p:nvSpPr>
            <p:spPr bwMode="white">
              <a:xfrm>
                <a:off x="671" y="2987"/>
                <a:ext cx="811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kumimoji="0" lang="zh-CN" altLang="en-US" sz="1800">
                    <a:solidFill>
                      <a:srgbClr val="FFFFFF"/>
                    </a:solidFill>
                    <a:ea typeface="宋体" panose="02010600030101010101" pitchFamily="2" charset="-122"/>
                  </a:rPr>
                  <a:t>冯</a:t>
                </a:r>
                <a:r>
                  <a:rPr kumimoji="0" lang="en-US" altLang="zh-CN" sz="1800">
                    <a:solidFill>
                      <a:srgbClr val="FFFFFF"/>
                    </a:solidFill>
                    <a:ea typeface="宋体" panose="02010600030101010101" pitchFamily="2" charset="-122"/>
                  </a:rPr>
                  <a:t>.</a:t>
                </a:r>
                <a:r>
                  <a:rPr kumimoji="0" lang="zh-CN" altLang="en-US" sz="1800">
                    <a:solidFill>
                      <a:srgbClr val="FFFFFF"/>
                    </a:solidFill>
                    <a:ea typeface="宋体" panose="02010600030101010101" pitchFamily="2" charset="-122"/>
                  </a:rPr>
                  <a:t>诺依曼计算机</a:t>
                </a:r>
              </a:p>
            </p:txBody>
          </p:sp>
        </p:grpSp>
        <p:pic>
          <p:nvPicPr>
            <p:cNvPr id="1643562" name="Picture 42" descr="冯诺依曼计算机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" y="3746"/>
              <a:ext cx="1021" cy="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43563" name="Group 43"/>
          <p:cNvGrpSpPr>
            <a:grpSpLocks/>
          </p:cNvGrpSpPr>
          <p:nvPr/>
        </p:nvGrpSpPr>
        <p:grpSpPr bwMode="auto">
          <a:xfrm>
            <a:off x="8043616" y="2749357"/>
            <a:ext cx="3478213" cy="4077975"/>
            <a:chOff x="3215" y="1028"/>
            <a:chExt cx="2191" cy="2626"/>
          </a:xfrm>
        </p:grpSpPr>
        <p:grpSp>
          <p:nvGrpSpPr>
            <p:cNvPr id="1643564" name="Group 4"/>
            <p:cNvGrpSpPr>
              <a:grpSpLocks/>
            </p:cNvGrpSpPr>
            <p:nvPr/>
          </p:nvGrpSpPr>
          <p:grpSpPr bwMode="auto">
            <a:xfrm>
              <a:off x="3215" y="1313"/>
              <a:ext cx="520" cy="1766"/>
              <a:chOff x="1109" y="2285"/>
              <a:chExt cx="419" cy="1338"/>
            </a:xfrm>
          </p:grpSpPr>
          <p:pic>
            <p:nvPicPr>
              <p:cNvPr id="1643565" name="Picture 5" descr="circuler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109" y="2288"/>
                <a:ext cx="174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Oval 6"/>
              <p:cNvSpPr>
                <a:spLocks noChangeArrowheads="1"/>
              </p:cNvSpPr>
              <p:nvPr/>
            </p:nvSpPr>
            <p:spPr bwMode="gray">
              <a:xfrm>
                <a:off x="1109" y="2285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50000">
                    <a:srgbClr val="1F497D">
                      <a:alpha val="50000"/>
                    </a:srgbClr>
                  </a:gs>
                  <a:gs pos="100000">
                    <a:srgbClr val="0000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kumimoji="0" lang="zh-CN" altLang="en-US" sz="1800" b="0">
                  <a:latin typeface="Arial" charset="0"/>
                </a:endParaRPr>
              </a:p>
            </p:txBody>
          </p:sp>
          <p:grpSp>
            <p:nvGrpSpPr>
              <p:cNvPr id="1643567" name="Group 7"/>
              <p:cNvGrpSpPr>
                <a:grpSpLocks/>
              </p:cNvGrpSpPr>
              <p:nvPr/>
            </p:nvGrpSpPr>
            <p:grpSpPr bwMode="auto">
              <a:xfrm rot="-1297425" flipH="1" flipV="1">
                <a:off x="1377" y="3586"/>
                <a:ext cx="151" cy="37"/>
                <a:chOff x="2532" y="1051"/>
                <a:chExt cx="893" cy="246"/>
              </a:xfrm>
            </p:grpSpPr>
            <p:grpSp>
              <p:nvGrpSpPr>
                <p:cNvPr id="1643568" name="Group 8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643569" name="AutoShape 9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70" name="AutoShape 10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71" name="AutoShape 11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72" name="AutoShape 12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643573" name="Group 13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643574" name="AutoShape 14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75" name="AutoShape 15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76" name="AutoShape 16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77" name="AutoShape 17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</p:grpSp>
          </p:grpSp>
          <p:pic>
            <p:nvPicPr>
              <p:cNvPr id="1643578" name="Picture 18" descr="light_shadow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40"/>
              <a:stretch>
                <a:fillRect/>
              </a:stretch>
            </p:blipFill>
            <p:spPr bwMode="gray">
              <a:xfrm rot="-2569845">
                <a:off x="1355" y="3467"/>
                <a:ext cx="129" cy="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43579" name="Group 59"/>
            <p:cNvGrpSpPr>
              <a:grpSpLocks/>
            </p:cNvGrpSpPr>
            <p:nvPr/>
          </p:nvGrpSpPr>
          <p:grpSpPr bwMode="auto">
            <a:xfrm>
              <a:off x="3409" y="1028"/>
              <a:ext cx="764" cy="459"/>
              <a:chOff x="3673" y="676"/>
              <a:chExt cx="764" cy="459"/>
            </a:xfrm>
          </p:grpSpPr>
          <p:sp>
            <p:nvSpPr>
              <p:cNvPr id="1643580" name="AutoShape 64"/>
              <p:cNvSpPr>
                <a:spLocks noChangeArrowheads="1"/>
              </p:cNvSpPr>
              <p:nvPr/>
            </p:nvSpPr>
            <p:spPr bwMode="gray">
              <a:xfrm>
                <a:off x="3673" y="676"/>
                <a:ext cx="764" cy="459"/>
              </a:xfrm>
              <a:prstGeom prst="roundRect">
                <a:avLst>
                  <a:gd name="adj" fmla="val 22815"/>
                </a:avLst>
              </a:prstGeom>
              <a:solidFill>
                <a:srgbClr val="FF0000"/>
              </a:solidFill>
              <a:ln w="12700" algn="ctr">
                <a:solidFill>
                  <a:srgbClr val="080808"/>
                </a:solidFill>
                <a:round/>
                <a:headEnd/>
                <a:tailEnd/>
              </a:ln>
              <a:effectLst>
                <a:outerShdw dist="28398" dir="6993903" algn="ctr" rotWithShape="0">
                  <a:srgbClr val="1C1C1C">
                    <a:alpha val="50000"/>
                  </a:srgbClr>
                </a:outerShdw>
              </a:effec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ea typeface="宋体" panose="02010600030101010101" pitchFamily="2" charset="-122"/>
                </a:endParaRPr>
              </a:p>
            </p:txBody>
          </p:sp>
          <p:sp>
            <p:nvSpPr>
              <p:cNvPr id="1643581" name="Text Box 67"/>
              <p:cNvSpPr txBox="1">
                <a:spLocks noChangeArrowheads="1"/>
              </p:cNvSpPr>
              <p:nvPr/>
            </p:nvSpPr>
            <p:spPr bwMode="white">
              <a:xfrm>
                <a:off x="3715" y="680"/>
                <a:ext cx="672" cy="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kumimoji="0" lang="zh-CN" altLang="en-US" sz="1800" dirty="0">
                    <a:solidFill>
                      <a:srgbClr val="FFFFFF"/>
                    </a:solidFill>
                    <a:ea typeface="宋体" panose="02010600030101010101" pitchFamily="2" charset="-122"/>
                  </a:rPr>
                  <a:t>云计算环境</a:t>
                </a:r>
              </a:p>
            </p:txBody>
          </p:sp>
        </p:grpSp>
        <p:pic>
          <p:nvPicPr>
            <p:cNvPr id="1643582" name="Picture 62" descr="云计算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0" y="1560"/>
              <a:ext cx="2036" cy="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43583" name="Group 63"/>
          <p:cNvGrpSpPr>
            <a:grpSpLocks/>
          </p:cNvGrpSpPr>
          <p:nvPr/>
        </p:nvGrpSpPr>
        <p:grpSpPr bwMode="auto">
          <a:xfrm>
            <a:off x="3599100" y="1867232"/>
            <a:ext cx="4052886" cy="3113089"/>
            <a:chOff x="489" y="1317"/>
            <a:chExt cx="2553" cy="1961"/>
          </a:xfrm>
        </p:grpSpPr>
        <p:grpSp>
          <p:nvGrpSpPr>
            <p:cNvPr id="1643584" name="Group 4"/>
            <p:cNvGrpSpPr>
              <a:grpSpLocks/>
            </p:cNvGrpSpPr>
            <p:nvPr/>
          </p:nvGrpSpPr>
          <p:grpSpPr bwMode="auto">
            <a:xfrm>
              <a:off x="2050" y="2756"/>
              <a:ext cx="489" cy="522"/>
              <a:chOff x="1134" y="3228"/>
              <a:chExt cx="394" cy="395"/>
            </a:xfrm>
          </p:grpSpPr>
          <p:pic>
            <p:nvPicPr>
              <p:cNvPr id="1643585" name="Picture 5" descr="circuler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134" y="3228"/>
                <a:ext cx="174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2998" name="Oval 6"/>
              <p:cNvSpPr>
                <a:spLocks noChangeArrowheads="1"/>
              </p:cNvSpPr>
              <p:nvPr/>
            </p:nvSpPr>
            <p:spPr bwMode="gray">
              <a:xfrm>
                <a:off x="1141" y="3231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50000">
                    <a:srgbClr val="1F497D">
                      <a:alpha val="50000"/>
                    </a:srgbClr>
                  </a:gs>
                  <a:gs pos="100000">
                    <a:srgbClr val="0000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kumimoji="0" lang="zh-CN" altLang="en-US" sz="1800" b="0">
                  <a:latin typeface="Arial" charset="0"/>
                </a:endParaRPr>
              </a:p>
            </p:txBody>
          </p:sp>
          <p:grpSp>
            <p:nvGrpSpPr>
              <p:cNvPr id="1643587" name="Group 7"/>
              <p:cNvGrpSpPr>
                <a:grpSpLocks/>
              </p:cNvGrpSpPr>
              <p:nvPr/>
            </p:nvGrpSpPr>
            <p:grpSpPr bwMode="auto">
              <a:xfrm rot="-1297425" flipH="1" flipV="1">
                <a:off x="1377" y="3586"/>
                <a:ext cx="151" cy="37"/>
                <a:chOff x="2532" y="1051"/>
                <a:chExt cx="893" cy="246"/>
              </a:xfrm>
            </p:grpSpPr>
            <p:grpSp>
              <p:nvGrpSpPr>
                <p:cNvPr id="1643588" name="Group 8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643589" name="AutoShape 9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90" name="AutoShape 10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91" name="AutoShape 11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92" name="AutoShape 12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643593" name="Group 13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643594" name="AutoShape 14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95" name="AutoShape 15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96" name="AutoShape 16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3597" name="AutoShape 17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1pPr>
                    <a:lvl2pPr marL="742950" indent="-28575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2pPr>
                    <a:lvl3pPr marL="11430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3pPr>
                    <a:lvl4pPr marL="16002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4pPr>
                    <a:lvl5pPr marL="2057400" indent="-228600" eaLnBrk="0" hangingPunct="0"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隶书" panose="02010509060101010101" pitchFamily="49" charset="-122"/>
                      </a:defRPr>
                    </a:lvl9pPr>
                  </a:lstStyle>
                  <a:p>
                    <a:pPr algn="ctr" eaLnBrk="1" hangingPunct="1"/>
                    <a:endParaRPr kumimoji="0" lang="zh-CN" altLang="en-US" sz="1800" b="0">
                      <a:ea typeface="宋体" panose="02010600030101010101" pitchFamily="2" charset="-122"/>
                    </a:endParaRPr>
                  </a:p>
                </p:txBody>
              </p:sp>
            </p:grpSp>
          </p:grpSp>
          <p:pic>
            <p:nvPicPr>
              <p:cNvPr id="1643598" name="Picture 18" descr="light_shadow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40"/>
              <a:stretch>
                <a:fillRect/>
              </a:stretch>
            </p:blipFill>
            <p:spPr bwMode="gray">
              <a:xfrm rot="-2569845">
                <a:off x="1355" y="3467"/>
                <a:ext cx="129" cy="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43599" name="Group 79"/>
            <p:cNvGrpSpPr>
              <a:grpSpLocks/>
            </p:cNvGrpSpPr>
            <p:nvPr/>
          </p:nvGrpSpPr>
          <p:grpSpPr bwMode="auto">
            <a:xfrm>
              <a:off x="2271" y="2519"/>
              <a:ext cx="771" cy="459"/>
              <a:chOff x="2575" y="2199"/>
              <a:chExt cx="771" cy="459"/>
            </a:xfrm>
          </p:grpSpPr>
          <p:sp>
            <p:nvSpPr>
              <p:cNvPr id="1643600" name="AutoShape 64"/>
              <p:cNvSpPr>
                <a:spLocks noChangeArrowheads="1"/>
              </p:cNvSpPr>
              <p:nvPr/>
            </p:nvSpPr>
            <p:spPr bwMode="gray">
              <a:xfrm>
                <a:off x="2582" y="2199"/>
                <a:ext cx="764" cy="459"/>
              </a:xfrm>
              <a:prstGeom prst="roundRect">
                <a:avLst>
                  <a:gd name="adj" fmla="val 22815"/>
                </a:avLst>
              </a:prstGeom>
              <a:solidFill>
                <a:srgbClr val="FF0000"/>
              </a:solidFill>
              <a:ln w="12700" algn="ctr">
                <a:solidFill>
                  <a:srgbClr val="080808"/>
                </a:solidFill>
                <a:round/>
                <a:headEnd/>
                <a:tailEnd/>
              </a:ln>
              <a:effectLst>
                <a:outerShdw dist="28398" dir="6993903" algn="ctr" rotWithShape="0">
                  <a:srgbClr val="1C1C1C">
                    <a:alpha val="50000"/>
                  </a:srgbClr>
                </a:outerShdw>
              </a:effec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ea typeface="宋体" panose="02010600030101010101" pitchFamily="2" charset="-122"/>
                </a:endParaRPr>
              </a:p>
            </p:txBody>
          </p:sp>
          <p:sp>
            <p:nvSpPr>
              <p:cNvPr id="1643601" name="Text Box 67"/>
              <p:cNvSpPr txBox="1">
                <a:spLocks noChangeArrowheads="1"/>
              </p:cNvSpPr>
              <p:nvPr/>
            </p:nvSpPr>
            <p:spPr bwMode="white">
              <a:xfrm>
                <a:off x="2575" y="2227"/>
                <a:ext cx="726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kumimoji="0" lang="zh-CN" altLang="en-US" sz="1800" dirty="0">
                    <a:solidFill>
                      <a:srgbClr val="FFFFFF"/>
                    </a:solidFill>
                    <a:ea typeface="宋体" panose="02010600030101010101" pitchFamily="2" charset="-122"/>
                  </a:rPr>
                  <a:t>并行分布计算环境</a:t>
                </a:r>
              </a:p>
            </p:txBody>
          </p:sp>
        </p:grpSp>
        <p:pic>
          <p:nvPicPr>
            <p:cNvPr id="1643602" name="Picture 82" descr="大型计算机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" y="1317"/>
              <a:ext cx="1468" cy="1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3603" name="Rectangle 83"/>
          <p:cNvSpPr>
            <a:spLocks noChangeArrowheads="1"/>
          </p:cNvSpPr>
          <p:nvPr/>
        </p:nvSpPr>
        <p:spPr bwMode="auto">
          <a:xfrm>
            <a:off x="2253046" y="3571181"/>
            <a:ext cx="8150225" cy="175432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2"/>
                </a:solidFill>
              </a:rPr>
              <a:t>The tools we use have a profound influence on our thinking habits, and therefore, on our thinking abilities.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2"/>
                </a:solidFill>
              </a:rPr>
              <a:t>---from </a:t>
            </a:r>
            <a:r>
              <a:rPr lang="en-US" altLang="zh-CN" sz="2400" dirty="0" err="1">
                <a:solidFill>
                  <a:schemeClr val="accent2"/>
                </a:solidFill>
              </a:rPr>
              <a:t>Edsger</a:t>
            </a:r>
            <a:r>
              <a:rPr lang="en-US" altLang="zh-CN" sz="2400" dirty="0">
                <a:solidFill>
                  <a:schemeClr val="accent2"/>
                </a:solidFill>
              </a:rPr>
              <a:t> Dijkstra, 1972 Turing Awards receiver.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3" name="圆角矩形 73">
            <a:extLst>
              <a:ext uri="{FF2B5EF4-FFF2-40B4-BE49-F238E27FC236}">
                <a16:creationId xmlns:a16="http://schemas.microsoft.com/office/drawing/2014/main" id="{B60D655C-F6C9-4C4F-9AC6-B504C0394A3A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(2)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计算之树的第二个维度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通用计算环境的进化思维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A03828B-CF84-427D-8BE8-6435945D284F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大学计算思维教育空间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计算之树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3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3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43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43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43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43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43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43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360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73">
            <a:extLst>
              <a:ext uri="{FF2B5EF4-FFF2-40B4-BE49-F238E27FC236}">
                <a16:creationId xmlns:a16="http://schemas.microsoft.com/office/drawing/2014/main" id="{2044A7AF-FE8F-423F-8F8C-BE6F0DC61902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(4)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计算与社会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自然深度融合</a:t>
            </a:r>
            <a:endParaRPr kumimoji="0" lang="en-US" altLang="zh-CN" sz="2400" kern="0" noProof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2066424-D564-453B-9107-21F49757109E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为什么要学习本课程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695577-0201-4BD7-B67B-13B783FB56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754" y="2012979"/>
            <a:ext cx="6980555" cy="4666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750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73">
            <a:extLst>
              <a:ext uri="{FF2B5EF4-FFF2-40B4-BE49-F238E27FC236}">
                <a16:creationId xmlns:a16="http://schemas.microsoft.com/office/drawing/2014/main" id="{4DB2FB68-9BEE-4149-93E8-56409126F9E1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(3)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计算之树的第三个维度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交替促进与共同进化的问题求解思维</a:t>
            </a: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94B9BC91-612A-450B-BBC0-4FEDD0C1EE8B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大学计算思维教育空间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计算之树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6453EAA-2203-4913-8DCD-709D12BE1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24" y="1853871"/>
            <a:ext cx="9754787" cy="482542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73">
            <a:extLst>
              <a:ext uri="{FF2B5EF4-FFF2-40B4-BE49-F238E27FC236}">
                <a16:creationId xmlns:a16="http://schemas.microsoft.com/office/drawing/2014/main" id="{0F570842-391C-4729-A89F-672B27068894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</a:t>
            </a:r>
            <a:r>
              <a:rPr kumimoji="0" lang="en-US" altLang="zh-CN" sz="24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kumimoji="0" lang="zh-CN" altLang="en-US" sz="24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计算之树的第三个维度</a:t>
            </a:r>
            <a:r>
              <a:rPr kumimoji="0" lang="en-US" altLang="zh-CN" sz="24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kumimoji="0" lang="zh-CN" altLang="en-US" sz="24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交替促进与共同进化的问题求解思维</a:t>
            </a: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E66EA66F-B7E8-480A-84DA-5E6A1C8B5F80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大学计算思维教育空间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计算之树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D447D52-E252-46F3-BA03-265C33C11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70" y="1860288"/>
            <a:ext cx="9565419" cy="4825428"/>
          </a:xfrm>
          <a:prstGeom prst="rect">
            <a:avLst/>
          </a:prstGeom>
        </p:spPr>
      </p:pic>
      <p:sp>
        <p:nvSpPr>
          <p:cNvPr id="1645611" name="Text Box 43"/>
          <p:cNvSpPr txBox="1">
            <a:spLocks noChangeArrowheads="1"/>
          </p:cNvSpPr>
          <p:nvPr/>
        </p:nvSpPr>
        <p:spPr bwMode="auto">
          <a:xfrm>
            <a:off x="2062734" y="3005269"/>
            <a:ext cx="8599966" cy="3096810"/>
          </a:xfrm>
          <a:prstGeom prst="rect">
            <a:avLst/>
          </a:prstGeom>
          <a:solidFill>
            <a:schemeClr val="bg1">
              <a:alpha val="8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2"/>
                </a:solidFill>
              </a:rPr>
              <a:t>“算法”：问题求解的一种手段</a:t>
            </a:r>
            <a:r>
              <a:rPr lang="en-US" altLang="zh-CN" sz="2400" dirty="0">
                <a:solidFill>
                  <a:schemeClr val="accent2"/>
                </a:solidFill>
              </a:rPr>
              <a:t>—</a:t>
            </a:r>
            <a:r>
              <a:rPr lang="zh-CN" altLang="en-US" sz="2400" dirty="0">
                <a:solidFill>
                  <a:schemeClr val="accent2"/>
                </a:solidFill>
              </a:rPr>
              <a:t>构造与设计算法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/>
              <a:t>算法是计算的灵魂；算法强调数学建模；算法考虑的是可计算性与计算复杂性；算法研究通常被认为是计算学科的理论研究。</a:t>
            </a:r>
            <a:endParaRPr lang="en-US" altLang="zh-CN" sz="2000" dirty="0"/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2"/>
                </a:solidFill>
              </a:rPr>
              <a:t>“</a:t>
            </a:r>
            <a:r>
              <a:rPr lang="zh-CN" altLang="en-US" sz="2400" dirty="0">
                <a:solidFill>
                  <a:schemeClr val="accent2"/>
                </a:solidFill>
              </a:rPr>
              <a:t>系统”：问题求解的另一种手段</a:t>
            </a:r>
            <a:r>
              <a:rPr lang="en-US" altLang="zh-CN" sz="2400" dirty="0">
                <a:solidFill>
                  <a:schemeClr val="accent2"/>
                </a:solidFill>
              </a:rPr>
              <a:t>—</a:t>
            </a:r>
            <a:r>
              <a:rPr lang="zh-CN" altLang="en-US" sz="2400" dirty="0">
                <a:solidFill>
                  <a:schemeClr val="accent2"/>
                </a:solidFill>
              </a:rPr>
              <a:t>构造与设计系统 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系统是改造自然的手段；系统还强调非数学建模；系统考虑的是如何化复杂为简单</a:t>
            </a:r>
            <a:r>
              <a:rPr lang="en-US" altLang="zh-CN" sz="2000" dirty="0"/>
              <a:t>(</a:t>
            </a:r>
            <a:r>
              <a:rPr lang="zh-CN" altLang="en-US" sz="2000" dirty="0"/>
              <a:t>使其能够被做出来</a:t>
            </a:r>
            <a:r>
              <a:rPr lang="en-US" altLang="zh-CN" sz="2000" dirty="0"/>
              <a:t>)</a:t>
            </a:r>
            <a:r>
              <a:rPr lang="zh-CN" altLang="en-US" sz="2000" dirty="0"/>
              <a:t>；系统还强调结构性、可靠性、安全性等。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Ø"/>
            </a:pPr>
            <a:endParaRPr lang="zh-CN" altLang="en-US" sz="2000" dirty="0"/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系统是龙，算法是睛，画龙要点睛。</a:t>
            </a:r>
          </a:p>
        </p:txBody>
      </p:sp>
      <p:pic>
        <p:nvPicPr>
          <p:cNvPr id="1645612" name="Picture 4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238" y="2051668"/>
            <a:ext cx="1603375" cy="156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5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5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45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45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4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4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45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45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73">
            <a:extLst>
              <a:ext uri="{FF2B5EF4-FFF2-40B4-BE49-F238E27FC236}">
                <a16:creationId xmlns:a16="http://schemas.microsoft.com/office/drawing/2014/main" id="{1A0AEF00-3B29-49D9-832C-5388611454A5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(4)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计算之树的第四个维度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计算与社会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自然环境的融合思维</a:t>
            </a: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2965E90C-57B3-4136-B80A-BA89E2676C7B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大学计算思维教育空间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计算之树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AA072B91-B144-4AD8-BB96-9E97072AB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88" y="1860288"/>
            <a:ext cx="10414841" cy="491349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圆角矩形 73">
            <a:extLst>
              <a:ext uri="{FF2B5EF4-FFF2-40B4-BE49-F238E27FC236}">
                <a16:creationId xmlns:a16="http://schemas.microsoft.com/office/drawing/2014/main" id="{562A441E-7CDC-454F-B312-083479CA03CB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(4)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计算之树的第四个维度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计算与社会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自然环境的融合思维</a:t>
            </a:r>
          </a:p>
        </p:txBody>
      </p:sp>
      <p:sp>
        <p:nvSpPr>
          <p:cNvPr id="38" name="标题 1">
            <a:extLst>
              <a:ext uri="{FF2B5EF4-FFF2-40B4-BE49-F238E27FC236}">
                <a16:creationId xmlns:a16="http://schemas.microsoft.com/office/drawing/2014/main" id="{9539FC2E-5CF2-4249-95C4-D09975FD5417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大学计算思维教育空间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计算之树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7C66063B-2FDA-45B8-B3F9-E29DBE95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88" y="1907889"/>
            <a:ext cx="10236375" cy="477141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圆角矩形 73">
            <a:extLst>
              <a:ext uri="{FF2B5EF4-FFF2-40B4-BE49-F238E27FC236}">
                <a16:creationId xmlns:a16="http://schemas.microsoft.com/office/drawing/2014/main" id="{047A80D0-AF6C-4F86-A38D-2E3C90EC70DC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(4)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计算之树的第四个维度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计算与社会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自然环境的融合思维</a:t>
            </a:r>
          </a:p>
        </p:txBody>
      </p:sp>
      <p:sp>
        <p:nvSpPr>
          <p:cNvPr id="44" name="标题 1">
            <a:extLst>
              <a:ext uri="{FF2B5EF4-FFF2-40B4-BE49-F238E27FC236}">
                <a16:creationId xmlns:a16="http://schemas.microsoft.com/office/drawing/2014/main" id="{D36B4CAA-90C4-48D1-884A-E11F4222A883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大学计算思维教育空间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计算之树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16865AFF-F44A-4E3E-BED5-83A43B423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92940"/>
            <a:ext cx="10129962" cy="486506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73">
            <a:extLst>
              <a:ext uri="{FF2B5EF4-FFF2-40B4-BE49-F238E27FC236}">
                <a16:creationId xmlns:a16="http://schemas.microsoft.com/office/drawing/2014/main" id="{0580C249-D42A-4E0D-908B-F5CC193E29C1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(5)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计算之树的第五和六个维度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网络化思维和数据化思维</a:t>
            </a: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795437C2-CBD4-4B90-A1F3-AA996B38A428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大学计算思维教育空间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计算之树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9232259C-7783-4F42-9B3F-8A5885F9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09" y="1860288"/>
            <a:ext cx="10322333" cy="4938077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圆角矩形 73">
            <a:extLst>
              <a:ext uri="{FF2B5EF4-FFF2-40B4-BE49-F238E27FC236}">
                <a16:creationId xmlns:a16="http://schemas.microsoft.com/office/drawing/2014/main" id="{3CDDDBD2-B9CF-4B3E-B18A-6593465CEB76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(6)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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计算机科学</a:t>
            </a: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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计算科学</a:t>
            </a:r>
            <a:endParaRPr kumimoji="0" lang="zh-CN" altLang="en-US" sz="2400" kern="0" noProof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标题 1">
            <a:extLst>
              <a:ext uri="{FF2B5EF4-FFF2-40B4-BE49-F238E27FC236}">
                <a16:creationId xmlns:a16="http://schemas.microsoft.com/office/drawing/2014/main" id="{A1860C14-414E-4729-A27B-B1E7969B759B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大学计算思维教育空间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计算之树</a:t>
            </a:r>
            <a:r>
              <a:rPr kumimoji="0" lang="en-US" altLang="zh-CN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D53A10-A39B-4B70-9B01-543817DAE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09" y="1956020"/>
            <a:ext cx="10382182" cy="49019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53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439" y="2099018"/>
            <a:ext cx="6532562" cy="4325938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95397" name="Rectangle 5"/>
          <p:cNvSpPr>
            <a:spLocks noChangeArrowheads="1"/>
          </p:cNvSpPr>
          <p:nvPr/>
        </p:nvSpPr>
        <p:spPr bwMode="auto">
          <a:xfrm>
            <a:off x="1749425" y="1368425"/>
            <a:ext cx="5075428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None/>
            </a:pPr>
            <a:r>
              <a:rPr lang="en-US" altLang="zh-CN" sz="2400" b="0"/>
              <a:t>IBM</a:t>
            </a:r>
            <a:r>
              <a:rPr lang="zh-CN" altLang="en-US" sz="2400" b="0"/>
              <a:t>提出智慧地球，</a:t>
            </a:r>
            <a:r>
              <a:rPr lang="en-US" altLang="zh-CN" sz="2400">
                <a:solidFill>
                  <a:schemeClr val="accent2"/>
                </a:solidFill>
              </a:rPr>
              <a:t>Smart Planet</a:t>
            </a:r>
            <a:r>
              <a:rPr lang="zh-CN" altLang="en-US" sz="2400" b="0"/>
              <a:t>。</a:t>
            </a:r>
          </a:p>
        </p:txBody>
      </p:sp>
      <p:sp>
        <p:nvSpPr>
          <p:cNvPr id="1595398" name="Text Box 6"/>
          <p:cNvSpPr txBox="1">
            <a:spLocks noChangeArrowheads="1"/>
          </p:cNvSpPr>
          <p:nvPr/>
        </p:nvSpPr>
        <p:spPr bwMode="auto">
          <a:xfrm>
            <a:off x="5697145" y="2767721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/>
              <a:t>交通</a:t>
            </a:r>
          </a:p>
        </p:txBody>
      </p:sp>
      <p:sp>
        <p:nvSpPr>
          <p:cNvPr id="1595399" name="Text Box 7"/>
          <p:cNvSpPr txBox="1">
            <a:spLocks noChangeArrowheads="1"/>
          </p:cNvSpPr>
          <p:nvPr/>
        </p:nvSpPr>
        <p:spPr bwMode="auto">
          <a:xfrm>
            <a:off x="6805220" y="2767721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/>
              <a:t>电力</a:t>
            </a:r>
          </a:p>
        </p:txBody>
      </p:sp>
      <p:sp>
        <p:nvSpPr>
          <p:cNvPr id="1595400" name="Text Box 8"/>
          <p:cNvSpPr txBox="1">
            <a:spLocks noChangeArrowheads="1"/>
          </p:cNvSpPr>
          <p:nvPr/>
        </p:nvSpPr>
        <p:spPr bwMode="auto">
          <a:xfrm>
            <a:off x="7884720" y="2767721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/>
              <a:t>能源</a:t>
            </a:r>
          </a:p>
        </p:txBody>
      </p:sp>
      <p:sp>
        <p:nvSpPr>
          <p:cNvPr id="1595401" name="Text Box 9"/>
          <p:cNvSpPr txBox="1">
            <a:spLocks noChangeArrowheads="1"/>
          </p:cNvSpPr>
          <p:nvPr/>
        </p:nvSpPr>
        <p:spPr bwMode="auto">
          <a:xfrm>
            <a:off x="9454757" y="2767721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/>
              <a:t>物流</a:t>
            </a:r>
          </a:p>
        </p:txBody>
      </p:sp>
      <p:sp>
        <p:nvSpPr>
          <p:cNvPr id="1595402" name="Text Box 10"/>
          <p:cNvSpPr txBox="1">
            <a:spLocks noChangeArrowheads="1"/>
          </p:cNvSpPr>
          <p:nvPr/>
        </p:nvSpPr>
        <p:spPr bwMode="auto">
          <a:xfrm>
            <a:off x="1609036" y="3929231"/>
            <a:ext cx="252184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chemeClr val="accent2"/>
                </a:solidFill>
              </a:rPr>
              <a:t>Instrumented 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chemeClr val="accent2"/>
                </a:solidFill>
              </a:rPr>
              <a:t>Interconnect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chemeClr val="accent2"/>
                </a:solidFill>
              </a:rPr>
              <a:t>Intelligent</a:t>
            </a: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705D3941-D6C8-4B35-8D9F-593881BAFADD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(5)</a:t>
            </a:r>
            <a:r>
              <a:rPr kumimoji="0" lang="zh-CN" altLang="en-US" sz="24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基于计算的创新层出不穷</a:t>
            </a:r>
            <a:r>
              <a:rPr kumimoji="0" lang="zh-CN" altLang="en-US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2E4A557-B75A-4E02-859E-95A55DE89682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为什么要学习本课程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85C20C-DCD9-48E9-9258-7FA58707FBE2}"/>
              </a:ext>
            </a:extLst>
          </p:cNvPr>
          <p:cNvSpPr txBox="1"/>
          <p:nvPr/>
        </p:nvSpPr>
        <p:spPr>
          <a:xfrm>
            <a:off x="1858610" y="2905780"/>
            <a:ext cx="18605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智慧地球</a:t>
            </a:r>
          </a:p>
        </p:txBody>
      </p:sp>
    </p:spTree>
    <p:extLst>
      <p:ext uri="{BB962C8B-B14F-4D97-AF65-F5344CB8AC3E}">
        <p14:creationId xmlns:p14="http://schemas.microsoft.com/office/powerpoint/2010/main" val="64606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5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95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595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595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595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595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595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5398" grpId="0"/>
      <p:bldP spid="1595399" grpId="0"/>
      <p:bldP spid="1595400" grpId="0"/>
      <p:bldP spid="1595401" grpId="0"/>
      <p:bldP spid="159540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397" name="Rectangle 5"/>
          <p:cNvSpPr>
            <a:spLocks noChangeArrowheads="1"/>
          </p:cNvSpPr>
          <p:nvPr/>
        </p:nvSpPr>
        <p:spPr bwMode="auto">
          <a:xfrm>
            <a:off x="1749425" y="1368425"/>
            <a:ext cx="5075428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None/>
            </a:pPr>
            <a:r>
              <a:rPr lang="en-US" altLang="zh-CN" sz="2400" b="0"/>
              <a:t>IBM</a:t>
            </a:r>
            <a:r>
              <a:rPr lang="zh-CN" altLang="en-US" sz="2400" b="0"/>
              <a:t>提出智慧地球，</a:t>
            </a:r>
            <a:r>
              <a:rPr lang="en-US" altLang="zh-CN" sz="2400">
                <a:solidFill>
                  <a:schemeClr val="accent2"/>
                </a:solidFill>
              </a:rPr>
              <a:t>Smart Planet</a:t>
            </a:r>
            <a:r>
              <a:rPr lang="zh-CN" altLang="en-US" sz="2400" b="0"/>
              <a:t>。</a:t>
            </a:r>
          </a:p>
        </p:txBody>
      </p:sp>
      <p:sp>
        <p:nvSpPr>
          <p:cNvPr id="2" name="圆角矩形 73">
            <a:extLst>
              <a:ext uri="{FF2B5EF4-FFF2-40B4-BE49-F238E27FC236}">
                <a16:creationId xmlns:a16="http://schemas.microsoft.com/office/drawing/2014/main" id="{705D3941-D6C8-4B35-8D9F-593881BAFADD}"/>
              </a:ext>
            </a:extLst>
          </p:cNvPr>
          <p:cNvSpPr/>
          <p:nvPr/>
        </p:nvSpPr>
        <p:spPr>
          <a:xfrm>
            <a:off x="707570" y="1247230"/>
            <a:ext cx="10744201" cy="61305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kern="0" noProof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(6)</a:t>
            </a:r>
            <a:r>
              <a:rPr kumimoji="0" lang="zh-CN" altLang="en-US" sz="2400" kern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各学科学生都要学好计算思维</a:t>
            </a:r>
            <a:endParaRPr kumimoji="0" lang="zh-CN" altLang="en-US" sz="2400" kern="0" noProof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2E4A557-B75A-4E02-859E-95A55DE89682}"/>
              </a:ext>
            </a:extLst>
          </p:cNvPr>
          <p:cNvSpPr txBox="1">
            <a:spLocks/>
          </p:cNvSpPr>
          <p:nvPr/>
        </p:nvSpPr>
        <p:spPr>
          <a:xfrm>
            <a:off x="707571" y="178701"/>
            <a:ext cx="10673792" cy="76200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defTabSz="457200"/>
            <a:r>
              <a:rPr kumimoji="0" lang="zh-CN" altLang="en-US" sz="360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为什么要学习本课程</a:t>
            </a:r>
            <a:endParaRPr kumimoji="0" lang="en-US" altLang="zh-CN" sz="3600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CF44D1-97D4-45C5-B28A-A8FDA0F7B40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500" y="1966819"/>
            <a:ext cx="8054081" cy="4712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39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34543" y="193179"/>
            <a:ext cx="11073674" cy="658591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 引论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走马观花看导论</a:t>
            </a: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746868" y="1320354"/>
            <a:ext cx="6567824" cy="3397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  <a:cs typeface="+mn-cs"/>
              </a:rPr>
              <a:t>一、</a:t>
            </a:r>
            <a:r>
              <a:rPr lang="zh-CN" altLang="en-US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为什么要学习本课程</a:t>
            </a:r>
            <a:endParaRPr lang="en-US" altLang="zh-CN" sz="2800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微软雅黑" pitchFamily="34" charset="-122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微软雅黑" pitchFamily="34" charset="-122"/>
              </a:rPr>
              <a:t>二、本课程学习什么</a:t>
            </a:r>
            <a:endParaRPr lang="en-US" altLang="zh-CN" sz="2800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微软雅黑" pitchFamily="34" charset="-122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2800" dirty="0">
                <a:solidFill>
                  <a:schemeClr val="bg2"/>
                </a:solidFill>
                <a:latin typeface="微软雅黑" pitchFamily="34" charset="-122"/>
              </a:rPr>
              <a:t>三、怎样学习本课程</a:t>
            </a:r>
            <a:endParaRPr lang="en-US" altLang="zh-CN" sz="2800" b="1" dirty="0">
              <a:solidFill>
                <a:schemeClr val="bg2"/>
              </a:solidFill>
              <a:latin typeface="微软雅黑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chemeClr val="bg2"/>
                </a:solidFill>
              </a:rPr>
              <a:t>四、电子自动计算</a:t>
            </a:r>
            <a:r>
              <a:rPr lang="zh-CN" altLang="en-US" sz="2800" dirty="0">
                <a:solidFill>
                  <a:schemeClr val="bg2"/>
                </a:solidFill>
              </a:rPr>
              <a:t>的发展历程</a:t>
            </a:r>
            <a:endParaRPr lang="zh-CN" altLang="en-US" sz="2800" b="1" dirty="0">
              <a:solidFill>
                <a:schemeClr val="bg2"/>
              </a:solidFill>
            </a:endParaRPr>
          </a:p>
          <a:p>
            <a:pPr lvl="0" defTabSz="4572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2"/>
                </a:solidFill>
              </a:rPr>
              <a:t>五、什么是计算思维</a:t>
            </a:r>
            <a:endParaRPr lang="en-US" altLang="zh-CN" sz="2800" dirty="0">
              <a:solidFill>
                <a:schemeClr val="bg2"/>
              </a:solidFill>
            </a:endParaRPr>
          </a:p>
          <a:p>
            <a:pPr lvl="0" defTabSz="4572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2"/>
                </a:solidFill>
              </a:rPr>
              <a:t>六、大学计算思维教育空间</a:t>
            </a:r>
            <a:r>
              <a:rPr lang="en-US" altLang="zh-CN" sz="2800" dirty="0">
                <a:solidFill>
                  <a:schemeClr val="bg2"/>
                </a:solidFill>
              </a:rPr>
              <a:t>—</a:t>
            </a:r>
            <a:r>
              <a:rPr lang="zh-CN" altLang="en-US" sz="2800" dirty="0">
                <a:solidFill>
                  <a:schemeClr val="bg2"/>
                </a:solidFill>
              </a:rPr>
              <a:t>计算之树</a:t>
            </a:r>
            <a:r>
              <a:rPr lang="en-US" altLang="zh-CN" sz="2800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715647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"/>
</p:tagLst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zh-CN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zh-CN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28287</TotalTime>
  <Words>5401</Words>
  <Application>Microsoft Office PowerPoint</Application>
  <PresentationFormat>宽屏</PresentationFormat>
  <Paragraphs>652</Paragraphs>
  <Slides>66</Slides>
  <Notes>44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80" baseType="lpstr">
      <vt:lpstr>仿宋</vt:lpstr>
      <vt:lpstr>黑体</vt:lpstr>
      <vt:lpstr>华文中宋</vt:lpstr>
      <vt:lpstr>隶书</vt:lpstr>
      <vt:lpstr>宋体</vt:lpstr>
      <vt:lpstr>微软雅黑</vt:lpstr>
      <vt:lpstr>Arial</vt:lpstr>
      <vt:lpstr>Britannic Bold</vt:lpstr>
      <vt:lpstr>Calibri</vt:lpstr>
      <vt:lpstr>Times</vt:lpstr>
      <vt:lpstr>Times New Roman</vt:lpstr>
      <vt:lpstr>Wingdings</vt:lpstr>
      <vt:lpstr>自定义设计方案</vt:lpstr>
      <vt:lpstr>Bitmap Image</vt:lpstr>
      <vt:lpstr>PowerPoint 演示文稿</vt:lpstr>
      <vt:lpstr>第1讲 引论-走马观花看导论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第1讲 引论-走马观花看导论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第1讲 引论-走马观花看导论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第1讲 引论-走马观花看导论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第1讲 引论-走马观花看导论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第1讲 引论-走马观花看导论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哈尔滨工业大学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战德臣</dc:creator>
  <cp:lastModifiedBy>辜 希武</cp:lastModifiedBy>
  <cp:revision>1435</cp:revision>
  <dcterms:created xsi:type="dcterms:W3CDTF">1999-01-12T07:01:06Z</dcterms:created>
  <dcterms:modified xsi:type="dcterms:W3CDTF">2020-10-03T16:57:10Z</dcterms:modified>
</cp:coreProperties>
</file>